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8" r:id="rId32"/>
    <p:sldId id="289" r:id="rId33"/>
    <p:sldId id="290" r:id="rId34"/>
    <p:sldId id="291" r:id="rId35"/>
    <p:sldId id="293" r:id="rId36"/>
    <p:sldId id="294" r:id="rId37"/>
    <p:sldId id="292" r:id="rId38"/>
    <p:sldId id="295" r:id="rId39"/>
    <p:sldId id="296" r:id="rId40"/>
    <p:sldId id="297" r:id="rId41"/>
    <p:sldId id="298" r:id="rId42"/>
    <p:sldId id="299" r:id="rId43"/>
    <p:sldId id="300" r:id="rId44"/>
    <p:sldId id="301" r:id="rId45"/>
    <p:sldId id="302" r:id="rId46"/>
    <p:sldId id="310" r:id="rId47"/>
    <p:sldId id="303" r:id="rId48"/>
    <p:sldId id="304" r:id="rId49"/>
    <p:sldId id="305" r:id="rId50"/>
    <p:sldId id="306" r:id="rId51"/>
    <p:sldId id="307" r:id="rId52"/>
    <p:sldId id="318" r:id="rId53"/>
    <p:sldId id="319" r:id="rId54"/>
    <p:sldId id="308" r:id="rId55"/>
    <p:sldId id="309" r:id="rId56"/>
    <p:sldId id="315" r:id="rId57"/>
    <p:sldId id="312" r:id="rId58"/>
    <p:sldId id="313" r:id="rId59"/>
    <p:sldId id="316" r:id="rId60"/>
    <p:sldId id="317" r:id="rId6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gCtNRXDnhzT1qr7ux6Ko/9gxo2K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eknik" initials="T" lastIdx="0" clrIdx="0">
    <p:extLst>
      <p:ext uri="{19B8F6BF-5375-455C-9EA6-DF929625EA0E}">
        <p15:presenceInfo xmlns:p15="http://schemas.microsoft.com/office/powerpoint/2012/main" userId="Tek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8D740CF-6423-4040-A8A4-AB5F8F02C156}">
  <a:tblStyle styleId="{08D740CF-6423-4040-A8A4-AB5F8F02C15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tr-TR" dirty="0"/>
              <a:t>KİŞİ BAŞI ELEKTRİK TÜKETİMİ</a:t>
            </a:r>
            <a:endParaRPr lang="en-US" dirty="0"/>
          </a:p>
        </c:rich>
      </c:tx>
      <c:layout>
        <c:manualLayout>
          <c:xMode val="edge"/>
          <c:yMode val="edge"/>
          <c:x val="0.14045122484689415"/>
          <c:y val="5.0925925925925923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tr-TR"/>
        </a:p>
      </c:txPr>
    </c:title>
    <c:autoTitleDeleted val="0"/>
    <c:plotArea>
      <c:layout>
        <c:manualLayout>
          <c:layoutTarget val="inner"/>
          <c:xMode val="edge"/>
          <c:yMode val="edge"/>
          <c:x val="2.2595118469039076E-2"/>
          <c:y val="0.33406034834828552"/>
          <c:w val="0.96176210720624156"/>
          <c:h val="0.55234355556543502"/>
        </c:manualLayout>
      </c:layout>
      <c:barChart>
        <c:barDir val="col"/>
        <c:grouping val="clustered"/>
        <c:varyColors val="0"/>
        <c:ser>
          <c:idx val="0"/>
          <c:order val="0"/>
          <c:tx>
            <c:strRef>
              <c:f>'[SUELETRİKLNG TÜKETİMLERİ.xlsx]yıllar kişi başı'!$B$6</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'[SUELETRİKLNG TÜKETİMLERİ.xlsx]yıllar kişi başı'!$A$7:$A$18</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'[SUELETRİKLNG TÜKETİMLERİ.xlsx]yıllar kişi başı'!$B$7:$B$18</c:f>
            </c:numRef>
          </c:val>
          <c:extLst>
            <c:ext xmlns:c16="http://schemas.microsoft.com/office/drawing/2014/chart" uri="{C3380CC4-5D6E-409C-BE32-E72D297353CC}">
              <c16:uniqueId val="{00000000-3B2E-4FC0-A4E5-87EEC805AF7A}"/>
            </c:ext>
          </c:extLst>
        </c:ser>
        <c:ser>
          <c:idx val="1"/>
          <c:order val="1"/>
          <c:tx>
            <c:strRef>
              <c:f>'[SUELETRİKLNG TÜKETİMLERİ.xlsx]yıllar kişi başı'!$C$6</c:f>
              <c:strCache>
                <c:ptCount val="1"/>
                <c:pt idx="0">
                  <c:v>2022</c:v>
                </c:pt>
              </c:strCache>
            </c:strRef>
          </c:tx>
          <c:spPr>
            <a:solidFill>
              <a:schemeClr val="accent2"/>
            </a:solidFill>
            <a:ln>
              <a:noFill/>
            </a:ln>
            <a:effectLst/>
          </c:spPr>
          <c:invertIfNegative val="0"/>
          <c:dLbls>
            <c:dLbl>
              <c:idx val="0"/>
              <c:layout/>
              <c:tx>
                <c:rich>
                  <a:bodyPr/>
                  <a:lstStyle/>
                  <a:p>
                    <a:r>
                      <a:rPr lang="en-US"/>
                      <a:t>71.15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B193-4031-AD64-07F40B40BE4E}"/>
                </c:ext>
              </c:extLst>
            </c:dLbl>
            <c:dLbl>
              <c:idx val="1"/>
              <c:layout/>
              <c:tx>
                <c:rich>
                  <a:bodyPr/>
                  <a:lstStyle/>
                  <a:p>
                    <a:r>
                      <a:rPr lang="en-US"/>
                      <a:t>70.02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B193-4031-AD64-07F40B40BE4E}"/>
                </c:ext>
              </c:extLst>
            </c:dLbl>
            <c:dLbl>
              <c:idx val="2"/>
              <c:layout/>
              <c:tx>
                <c:rich>
                  <a:bodyPr/>
                  <a:lstStyle/>
                  <a:p>
                    <a:r>
                      <a:rPr lang="en-US"/>
                      <a:t>65.23</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B193-4031-AD64-07F40B40BE4E}"/>
                </c:ext>
              </c:extLst>
            </c:dLbl>
            <c:dLbl>
              <c:idx val="3"/>
              <c:layout/>
              <c:tx>
                <c:rich>
                  <a:bodyPr/>
                  <a:lstStyle/>
                  <a:p>
                    <a:r>
                      <a:rPr lang="en-US"/>
                      <a:t>106.6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B193-4031-AD64-07F40B40BE4E}"/>
                </c:ext>
              </c:extLst>
            </c:dLbl>
            <c:dLbl>
              <c:idx val="4"/>
              <c:layout/>
              <c:tx>
                <c:rich>
                  <a:bodyPr/>
                  <a:lstStyle/>
                  <a:p>
                    <a:r>
                      <a:rPr lang="en-US"/>
                      <a:t>15.91</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B193-4031-AD64-07F40B40BE4E}"/>
                </c:ext>
              </c:extLst>
            </c:dLbl>
            <c:dLbl>
              <c:idx val="5"/>
              <c:layout/>
              <c:tx>
                <c:rich>
                  <a:bodyPr/>
                  <a:lstStyle/>
                  <a:p>
                    <a:r>
                      <a:rPr lang="en-US"/>
                      <a:t>9.14</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B193-4031-AD64-07F40B40BE4E}"/>
                </c:ext>
              </c:extLst>
            </c:dLbl>
            <c:dLbl>
              <c:idx val="6"/>
              <c:layout/>
              <c:tx>
                <c:rich>
                  <a:bodyPr/>
                  <a:lstStyle/>
                  <a:p>
                    <a:r>
                      <a:rPr lang="en-US"/>
                      <a:t>10.53</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B193-4031-AD64-07F40B40BE4E}"/>
                </c:ext>
              </c:extLst>
            </c:dLbl>
            <c:dLbl>
              <c:idx val="7"/>
              <c:layout/>
              <c:tx>
                <c:rich>
                  <a:bodyPr/>
                  <a:lstStyle/>
                  <a:p>
                    <a:r>
                      <a:rPr lang="en-US"/>
                      <a:t>10.90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B193-4031-AD64-07F40B40BE4E}"/>
                </c:ext>
              </c:extLst>
            </c:dLbl>
            <c:dLbl>
              <c:idx val="8"/>
              <c:layout/>
              <c:tx>
                <c:rich>
                  <a:bodyPr/>
                  <a:lstStyle/>
                  <a:p>
                    <a:r>
                      <a:rPr lang="en-US"/>
                      <a:t>70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B193-4031-AD64-07F40B40BE4E}"/>
                </c:ext>
              </c:extLst>
            </c:dLbl>
            <c:dLbl>
              <c:idx val="9"/>
              <c:layout/>
              <c:tx>
                <c:rich>
                  <a:bodyPr/>
                  <a:lstStyle/>
                  <a:p>
                    <a:r>
                      <a:rPr lang="en-US"/>
                      <a:t>65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B193-4031-AD64-07F40B40BE4E}"/>
                </c:ext>
              </c:extLst>
            </c:dLbl>
            <c:dLbl>
              <c:idx val="10"/>
              <c:layout/>
              <c:tx>
                <c:rich>
                  <a:bodyPr/>
                  <a:lstStyle/>
                  <a:p>
                    <a:r>
                      <a:rPr lang="en-US"/>
                      <a:t>75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B193-4031-AD64-07F40B40BE4E}"/>
                </c:ext>
              </c:extLst>
            </c:dLbl>
            <c:dLbl>
              <c:idx val="11"/>
              <c:layout/>
              <c:tx>
                <c:rich>
                  <a:bodyPr/>
                  <a:lstStyle/>
                  <a:p>
                    <a:r>
                      <a:rPr lang="en-US"/>
                      <a:t>85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B193-4031-AD64-07F40B40BE4E}"/>
                </c:ext>
              </c:extLst>
            </c:dLbl>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'[SUELETRİKLNG TÜKETİMLERİ.xlsx]yıllar kişi başı'!$A$7:$A$18</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'[SUELETRİKLNG TÜKETİMLERİ.xlsx]yıllar kişi başı'!$C$7:$C$18</c:f>
              <c:numCache>
                <c:formatCode>#,##0.00</c:formatCode>
                <c:ptCount val="12"/>
                <c:pt idx="0">
                  <c:v>669.24290322580646</c:v>
                </c:pt>
                <c:pt idx="1">
                  <c:v>726.33392857142849</c:v>
                </c:pt>
                <c:pt idx="2">
                  <c:v>114.13225130890052</c:v>
                </c:pt>
                <c:pt idx="3">
                  <c:v>34.308510054844611</c:v>
                </c:pt>
                <c:pt idx="4">
                  <c:v>18.314412532637075</c:v>
                </c:pt>
                <c:pt idx="5">
                  <c:v>15.201985682631669</c:v>
                </c:pt>
                <c:pt idx="6">
                  <c:v>11.664864209505334</c:v>
                </c:pt>
                <c:pt idx="7">
                  <c:v>12.549516296450072</c:v>
                </c:pt>
                <c:pt idx="8">
                  <c:v>10.997160186859555</c:v>
                </c:pt>
                <c:pt idx="9">
                  <c:v>10.937400021675517</c:v>
                </c:pt>
                <c:pt idx="10">
                  <c:v>11.012579585130418</c:v>
                </c:pt>
                <c:pt idx="11">
                  <c:v>8.5499913438649653</c:v>
                </c:pt>
              </c:numCache>
            </c:numRef>
          </c:val>
          <c:extLst>
            <c:ext xmlns:c16="http://schemas.microsoft.com/office/drawing/2014/chart" uri="{C3380CC4-5D6E-409C-BE32-E72D297353CC}">
              <c16:uniqueId val="{00000001-3B2E-4FC0-A4E5-87EEC805AF7A}"/>
            </c:ext>
          </c:extLst>
        </c:ser>
        <c:dLbls>
          <c:dLblPos val="outEnd"/>
          <c:showLegendKey val="0"/>
          <c:showVal val="1"/>
          <c:showCatName val="0"/>
          <c:showSerName val="0"/>
          <c:showPercent val="0"/>
          <c:showBubbleSize val="0"/>
        </c:dLbls>
        <c:gapWidth val="444"/>
        <c:overlap val="-90"/>
        <c:axId val="415009599"/>
        <c:axId val="415010015"/>
      </c:barChart>
      <c:catAx>
        <c:axId val="4150095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tr-TR"/>
          </a:p>
        </c:txPr>
        <c:crossAx val="415010015"/>
        <c:crosses val="autoZero"/>
        <c:auto val="1"/>
        <c:lblAlgn val="ctr"/>
        <c:lblOffset val="100"/>
        <c:noMultiLvlLbl val="0"/>
      </c:catAx>
      <c:valAx>
        <c:axId val="415010015"/>
        <c:scaling>
          <c:orientation val="minMax"/>
        </c:scaling>
        <c:delete val="1"/>
        <c:axPos val="l"/>
        <c:numFmt formatCode="#,##0.00" sourceLinked="1"/>
        <c:majorTickMark val="none"/>
        <c:minorTickMark val="none"/>
        <c:tickLblPos val="nextTo"/>
        <c:crossAx val="415009599"/>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tr-TR"/>
              <a:t>LNG / LPG KİŞİ BAŞI TÜKETİM</a:t>
            </a:r>
          </a:p>
        </c:rich>
      </c:tx>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'[SUELETRİKLNG TÜKETİMLERİ.xlsx]yıllar kişi başı'!$A$40:$A$52</c:f>
              <c:strCache>
                <c:ptCount val="13"/>
                <c:pt idx="0">
                  <c:v>AYLAR</c:v>
                </c:pt>
                <c:pt idx="1">
                  <c:v>OCAK</c:v>
                </c:pt>
                <c:pt idx="2">
                  <c:v>ŞUBAT</c:v>
                </c:pt>
                <c:pt idx="3">
                  <c:v>MART</c:v>
                </c:pt>
                <c:pt idx="4">
                  <c:v>NİSAN</c:v>
                </c:pt>
                <c:pt idx="5">
                  <c:v>MAYIS</c:v>
                </c:pt>
                <c:pt idx="6">
                  <c:v>HAZİRAN</c:v>
                </c:pt>
                <c:pt idx="7">
                  <c:v>TEMMUZ</c:v>
                </c:pt>
                <c:pt idx="8">
                  <c:v>AĞUSTOS</c:v>
                </c:pt>
                <c:pt idx="9">
                  <c:v>EYLÜL</c:v>
                </c:pt>
                <c:pt idx="10">
                  <c:v>EKİM</c:v>
                </c:pt>
                <c:pt idx="11">
                  <c:v>KASIM</c:v>
                </c:pt>
                <c:pt idx="12">
                  <c:v>ARALIK</c:v>
                </c:pt>
              </c:strCache>
            </c:strRef>
          </c:cat>
          <c:val>
            <c:numRef>
              <c:f>'[SUELETRİKLNG TÜKETİMLERİ.xlsx]yıllar kişi başı'!$B$40:$B$52</c:f>
            </c:numRef>
          </c:val>
          <c:extLst>
            <c:ext xmlns:c16="http://schemas.microsoft.com/office/drawing/2014/chart" uri="{C3380CC4-5D6E-409C-BE32-E72D297353CC}">
              <c16:uniqueId val="{00000000-72D6-4947-BDEC-C509B1D54370}"/>
            </c:ext>
          </c:extLst>
        </c:ser>
        <c:ser>
          <c:idx val="1"/>
          <c:order val="1"/>
          <c:spPr>
            <a:solidFill>
              <a:schemeClr val="accent2"/>
            </a:solidFill>
            <a:ln>
              <a:noFill/>
            </a:ln>
            <a:effectLst/>
          </c:spPr>
          <c:invertIfNegative val="0"/>
          <c:dLbls>
            <c:dLbl>
              <c:idx val="0"/>
              <c:layout/>
              <c:tx>
                <c:rich>
                  <a:bodyPr/>
                  <a:lstStyle/>
                  <a:p>
                    <a:r>
                      <a:rPr lang="en-US"/>
                      <a:t>2023</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5034-436C-A724-55B229E21DA7}"/>
                </c:ext>
              </c:extLst>
            </c:dLbl>
            <c:dLbl>
              <c:idx val="1"/>
              <c:layout/>
              <c:tx>
                <c:rich>
                  <a:bodyPr/>
                  <a:lstStyle/>
                  <a:p>
                    <a:r>
                      <a:rPr lang="en-US"/>
                      <a:t>0.30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5034-436C-A724-55B229E21DA7}"/>
                </c:ext>
              </c:extLst>
            </c:dLbl>
            <c:dLbl>
              <c:idx val="2"/>
              <c:layout/>
              <c:tx>
                <c:rich>
                  <a:bodyPr/>
                  <a:lstStyle/>
                  <a:p>
                    <a:r>
                      <a:rPr lang="en-US"/>
                      <a:t>0.45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5034-436C-A724-55B229E21DA7}"/>
                </c:ext>
              </c:extLst>
            </c:dLbl>
            <c:dLbl>
              <c:idx val="3"/>
              <c:layout/>
              <c:tx>
                <c:rich>
                  <a:bodyPr/>
                  <a:lstStyle/>
                  <a:p>
                    <a:r>
                      <a:rPr lang="en-US"/>
                      <a:t>0.45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5034-436C-A724-55B229E21DA7}"/>
                </c:ext>
              </c:extLst>
            </c:dLbl>
            <c:dLbl>
              <c:idx val="4"/>
              <c:layout/>
              <c:tx>
                <c:rich>
                  <a:bodyPr/>
                  <a:lstStyle/>
                  <a:p>
                    <a:r>
                      <a:rPr lang="en-US"/>
                      <a:t>0.52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5034-436C-A724-55B229E21DA7}"/>
                </c:ext>
              </c:extLst>
            </c:dLbl>
            <c:dLbl>
              <c:idx val="5"/>
              <c:layout/>
              <c:tx>
                <c:rich>
                  <a:bodyPr/>
                  <a:lstStyle/>
                  <a:p>
                    <a:r>
                      <a:rPr lang="en-US"/>
                      <a:t>1.6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5034-436C-A724-55B229E21DA7}"/>
                </c:ext>
              </c:extLst>
            </c:dLbl>
            <c:dLbl>
              <c:idx val="6"/>
              <c:layout/>
              <c:tx>
                <c:rich>
                  <a:bodyPr/>
                  <a:lstStyle/>
                  <a:p>
                    <a:r>
                      <a:rPr lang="en-US"/>
                      <a:t>0.65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B-5034-436C-A724-55B229E21DA7}"/>
                </c:ext>
              </c:extLst>
            </c:dLbl>
            <c:dLbl>
              <c:idx val="7"/>
              <c:layout/>
              <c:tx>
                <c:rich>
                  <a:bodyPr/>
                  <a:lstStyle/>
                  <a:p>
                    <a:r>
                      <a:rPr lang="en-US"/>
                      <a:t>0.55</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5034-436C-A724-55B229E21DA7}"/>
                </c:ext>
              </c:extLst>
            </c:dLbl>
            <c:dLbl>
              <c:idx val="8"/>
              <c:layout/>
              <c:tx>
                <c:rich>
                  <a:bodyPr/>
                  <a:lstStyle/>
                  <a:p>
                    <a:r>
                      <a:rPr lang="en-US"/>
                      <a:t>0.65</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5034-436C-A724-55B229E21DA7}"/>
                </c:ext>
              </c:extLst>
            </c:dLbl>
            <c:dLbl>
              <c:idx val="9"/>
              <c:layout/>
              <c:tx>
                <c:rich>
                  <a:bodyPr/>
                  <a:lstStyle/>
                  <a:p>
                    <a:r>
                      <a:rPr lang="en-US"/>
                      <a:t>0.56</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1-5034-436C-A724-55B229E21DA7}"/>
                </c:ext>
              </c:extLst>
            </c:dLbl>
            <c:dLbl>
              <c:idx val="10"/>
              <c:layout/>
              <c:tx>
                <c:rich>
                  <a:bodyPr/>
                  <a:lstStyle/>
                  <a:p>
                    <a:r>
                      <a:rPr lang="en-US"/>
                      <a:t>0.50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3-5034-436C-A724-55B229E21DA7}"/>
                </c:ext>
              </c:extLst>
            </c:dLbl>
            <c:dLbl>
              <c:idx val="11"/>
              <c:layout/>
              <c:tx>
                <c:rich>
                  <a:bodyPr/>
                  <a:lstStyle/>
                  <a:p>
                    <a:r>
                      <a:rPr lang="en-US"/>
                      <a:t>0.51</a:t>
                    </a:r>
                  </a:p>
                </c:rich>
              </c:tx>
              <c:dLblPos val="outEnd"/>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5-5034-436C-A724-55B229E21DA7}"/>
                </c:ext>
              </c:extLst>
            </c:dLbl>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'[SUELETRİKLNG TÜKETİMLERİ.xlsx]yıllar kişi başı'!$A$40:$A$52</c:f>
              <c:strCache>
                <c:ptCount val="13"/>
                <c:pt idx="0">
                  <c:v>AYLAR</c:v>
                </c:pt>
                <c:pt idx="1">
                  <c:v>OCAK</c:v>
                </c:pt>
                <c:pt idx="2">
                  <c:v>ŞUBAT</c:v>
                </c:pt>
                <c:pt idx="3">
                  <c:v>MART</c:v>
                </c:pt>
                <c:pt idx="4">
                  <c:v>NİSAN</c:v>
                </c:pt>
                <c:pt idx="5">
                  <c:v>MAYIS</c:v>
                </c:pt>
                <c:pt idx="6">
                  <c:v>HAZİRAN</c:v>
                </c:pt>
                <c:pt idx="7">
                  <c:v>TEMMUZ</c:v>
                </c:pt>
                <c:pt idx="8">
                  <c:v>AĞUSTOS</c:v>
                </c:pt>
                <c:pt idx="9">
                  <c:v>EYLÜL</c:v>
                </c:pt>
                <c:pt idx="10">
                  <c:v>EKİM</c:v>
                </c:pt>
                <c:pt idx="11">
                  <c:v>KASIM</c:v>
                </c:pt>
                <c:pt idx="12">
                  <c:v>ARALIK</c:v>
                </c:pt>
              </c:strCache>
            </c:strRef>
          </c:cat>
          <c:val>
            <c:numRef>
              <c:f>'[SUELETRİKLNG TÜKETİMLERİ.xlsx]yıllar kişi başı'!$C$40:$C$52</c:f>
              <c:numCache>
                <c:formatCode>#,##0.00</c:formatCode>
                <c:ptCount val="13"/>
                <c:pt idx="0" formatCode="General">
                  <c:v>2022</c:v>
                </c:pt>
                <c:pt idx="1">
                  <c:v>0</c:v>
                </c:pt>
                <c:pt idx="2">
                  <c:v>0</c:v>
                </c:pt>
                <c:pt idx="3">
                  <c:v>7.4921465968586389</c:v>
                </c:pt>
                <c:pt idx="4">
                  <c:v>0</c:v>
                </c:pt>
                <c:pt idx="5">
                  <c:v>0.4177545691906005</c:v>
                </c:pt>
                <c:pt idx="6">
                  <c:v>0.33748082495312764</c:v>
                </c:pt>
                <c:pt idx="7">
                  <c:v>6.8241651655812668E-2</c:v>
                </c:pt>
                <c:pt idx="8">
                  <c:v>0.21950038059649851</c:v>
                </c:pt>
                <c:pt idx="9">
                  <c:v>8.2429174201326103E-2</c:v>
                </c:pt>
                <c:pt idx="10">
                  <c:v>0.24059824428308227</c:v>
                </c:pt>
                <c:pt idx="11">
                  <c:v>0.22057917436845348</c:v>
                </c:pt>
                <c:pt idx="12">
                  <c:v>0.56329798744860415</c:v>
                </c:pt>
              </c:numCache>
            </c:numRef>
          </c:val>
          <c:extLst>
            <c:ext xmlns:c16="http://schemas.microsoft.com/office/drawing/2014/chart" uri="{C3380CC4-5D6E-409C-BE32-E72D297353CC}">
              <c16:uniqueId val="{00000001-72D6-4947-BDEC-C509B1D54370}"/>
            </c:ext>
          </c:extLst>
        </c:ser>
        <c:dLbls>
          <c:dLblPos val="outEnd"/>
          <c:showLegendKey val="0"/>
          <c:showVal val="1"/>
          <c:showCatName val="0"/>
          <c:showSerName val="0"/>
          <c:showPercent val="0"/>
          <c:showBubbleSize val="0"/>
        </c:dLbls>
        <c:gapWidth val="444"/>
        <c:overlap val="-90"/>
        <c:axId val="510772703"/>
        <c:axId val="510784767"/>
      </c:barChart>
      <c:catAx>
        <c:axId val="5107727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tr-TR"/>
          </a:p>
        </c:txPr>
        <c:crossAx val="510784767"/>
        <c:crosses val="autoZero"/>
        <c:auto val="1"/>
        <c:lblAlgn val="ctr"/>
        <c:lblOffset val="100"/>
        <c:noMultiLvlLbl val="0"/>
      </c:catAx>
      <c:valAx>
        <c:axId val="510784767"/>
        <c:scaling>
          <c:orientation val="minMax"/>
        </c:scaling>
        <c:delete val="1"/>
        <c:axPos val="l"/>
        <c:numFmt formatCode="General" sourceLinked="1"/>
        <c:majorTickMark val="none"/>
        <c:minorTickMark val="none"/>
        <c:tickLblPos val="nextTo"/>
        <c:crossAx val="51077270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tr-TR"/>
              <a:t>KİŞİ BAŞI SU TÜKETİMİ</a:t>
            </a:r>
          </a:p>
        </c:rich>
      </c:tx>
      <c:layout>
        <c:manualLayout>
          <c:xMode val="edge"/>
          <c:yMode val="edge"/>
          <c:x val="0.27050000000000002"/>
          <c:y val="3.7037037037037035E-2"/>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'[SUELETRİKLNG TÜKETİMLERİ.xlsx]yıllar kişi başı'!$B$23</c:f>
              <c:strCache>
                <c:ptCount val="1"/>
                <c:pt idx="0">
                  <c:v>2021</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'[SUELETRİKLNG TÜKETİMLERİ.xlsx]yıllar kişi başı'!$A$24:$A$35</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'[SUELETRİKLNG TÜKETİMLERİ.xlsx]yıllar kişi başı'!$B$24:$B$35</c:f>
            </c:numRef>
          </c:val>
          <c:extLst>
            <c:ext xmlns:c16="http://schemas.microsoft.com/office/drawing/2014/chart" uri="{C3380CC4-5D6E-409C-BE32-E72D297353CC}">
              <c16:uniqueId val="{00000000-F93C-4DC6-998A-893E882EDD05}"/>
            </c:ext>
          </c:extLst>
        </c:ser>
        <c:ser>
          <c:idx val="1"/>
          <c:order val="1"/>
          <c:tx>
            <c:strRef>
              <c:f>'[SUELETRİKLNG TÜKETİMLERİ.xlsx]yıllar kişi başı'!$C$23</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'[SUELETRİKLNG TÜKETİMLERİ.xlsx]yıllar kişi başı'!$A$24:$A$35</c:f>
              <c:strCache>
                <c:ptCount val="12"/>
                <c:pt idx="0">
                  <c:v>OCAK</c:v>
                </c:pt>
                <c:pt idx="1">
                  <c:v>ŞUBAT</c:v>
                </c:pt>
                <c:pt idx="2">
                  <c:v>MART</c:v>
                </c:pt>
                <c:pt idx="3">
                  <c:v>NİSAN</c:v>
                </c:pt>
                <c:pt idx="4">
                  <c:v>MAYIS</c:v>
                </c:pt>
                <c:pt idx="5">
                  <c:v>HAZİRAN</c:v>
                </c:pt>
                <c:pt idx="6">
                  <c:v>TEMMUZ</c:v>
                </c:pt>
                <c:pt idx="7">
                  <c:v>AĞUSTOS</c:v>
                </c:pt>
                <c:pt idx="8">
                  <c:v>EYLÜL</c:v>
                </c:pt>
                <c:pt idx="9">
                  <c:v>EKİM</c:v>
                </c:pt>
                <c:pt idx="10">
                  <c:v>KASIM</c:v>
                </c:pt>
                <c:pt idx="11">
                  <c:v>ARALIK</c:v>
                </c:pt>
              </c:strCache>
            </c:strRef>
          </c:cat>
          <c:val>
            <c:numRef>
              <c:f>'[SUELETRİKLNG TÜKETİMLERİ.xlsx]yıllar kişi başı'!$C$24:$C$35</c:f>
              <c:numCache>
                <c:formatCode>#,##0.00</c:formatCode>
                <c:ptCount val="12"/>
                <c:pt idx="0">
                  <c:v>0</c:v>
                </c:pt>
                <c:pt idx="1">
                  <c:v>2.5714285714285716</c:v>
                </c:pt>
                <c:pt idx="2">
                  <c:v>0.43979057591623039</c:v>
                </c:pt>
                <c:pt idx="3">
                  <c:v>0.10146252285191956</c:v>
                </c:pt>
                <c:pt idx="4">
                  <c:v>0.17406440382941687</c:v>
                </c:pt>
                <c:pt idx="5">
                  <c:v>4.7042781660132947E-2</c:v>
                </c:pt>
                <c:pt idx="6">
                  <c:v>2.2862685326312873E-2</c:v>
                </c:pt>
                <c:pt idx="7">
                  <c:v>7.5081309251954886E-2</c:v>
                </c:pt>
                <c:pt idx="8">
                  <c:v>9.3806509945750446E-2</c:v>
                </c:pt>
                <c:pt idx="9">
                  <c:v>0.1123875582529533</c:v>
                </c:pt>
                <c:pt idx="10">
                  <c:v>0.13247073321010475</c:v>
                </c:pt>
                <c:pt idx="11">
                  <c:v>9.3919065137416144E-2</c:v>
                </c:pt>
              </c:numCache>
            </c:numRef>
          </c:val>
          <c:extLst>
            <c:ext xmlns:c16="http://schemas.microsoft.com/office/drawing/2014/chart" uri="{C3380CC4-5D6E-409C-BE32-E72D297353CC}">
              <c16:uniqueId val="{00000001-F93C-4DC6-998A-893E882EDD05}"/>
            </c:ext>
          </c:extLst>
        </c:ser>
        <c:dLbls>
          <c:dLblPos val="outEnd"/>
          <c:showLegendKey val="0"/>
          <c:showVal val="1"/>
          <c:showCatName val="0"/>
          <c:showSerName val="0"/>
          <c:showPercent val="0"/>
          <c:showBubbleSize val="0"/>
        </c:dLbls>
        <c:gapWidth val="444"/>
        <c:overlap val="-90"/>
        <c:axId val="369386015"/>
        <c:axId val="369388927"/>
      </c:barChart>
      <c:catAx>
        <c:axId val="36938601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lumMod val="65000"/>
                    <a:lumOff val="35000"/>
                  </a:schemeClr>
                </a:solidFill>
                <a:latin typeface="+mn-lt"/>
                <a:ea typeface="+mn-ea"/>
                <a:cs typeface="+mn-cs"/>
              </a:defRPr>
            </a:pPr>
            <a:endParaRPr lang="tr-TR"/>
          </a:p>
        </c:txPr>
        <c:crossAx val="369388927"/>
        <c:crosses val="autoZero"/>
        <c:auto val="1"/>
        <c:lblAlgn val="ctr"/>
        <c:lblOffset val="100"/>
        <c:noMultiLvlLbl val="0"/>
      </c:catAx>
      <c:valAx>
        <c:axId val="369388927"/>
        <c:scaling>
          <c:orientation val="minMax"/>
        </c:scaling>
        <c:delete val="1"/>
        <c:axPos val="l"/>
        <c:numFmt formatCode="#,##0.00" sourceLinked="1"/>
        <c:majorTickMark val="none"/>
        <c:minorTickMark val="none"/>
        <c:tickLblPos val="nextTo"/>
        <c:crossAx val="3693860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 name="Google Shape;1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5" name="Google Shape;23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2" name="Google Shape;24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8" name="Google Shape;24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5" name="Google Shape;25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8" name="Google Shape;26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8" name="Google Shape;14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4" name="Google Shape;28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6" name="Google Shape;316;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4" name="Google Shape;32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tr-TR" dirty="0"/>
          </a:p>
          <a:p>
            <a:pPr marL="0" lvl="0" indent="0" algn="l" rtl="0">
              <a:spcBef>
                <a:spcPts val="0"/>
              </a:spcBef>
              <a:spcAft>
                <a:spcPts val="0"/>
              </a:spcAft>
              <a:buNone/>
            </a:pPr>
            <a:endParaRPr dirty="0"/>
          </a:p>
        </p:txBody>
      </p:sp>
      <p:sp>
        <p:nvSpPr>
          <p:cNvPr id="339" name="Google Shape;339;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0" name="Google Shape;36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6" name="Google Shape;376;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9" name="Google Shape;389;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7" name="Google Shape;41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7" name="Google Shape;40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3" name="Google Shape;433;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0" name="Google Shape;44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4" name="Google Shape;16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7" name="Google Shape;447;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4" name="Google Shape;454;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62" name="Google Shape;462;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9" name="Google Shape;469;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7" name="Google Shape;47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3" name="Google Shape;543;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9" name="Google Shape;499;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9" name="Google Shape;509;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5" name="Google Shape;51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1" name="Google Shape;521;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8" name="Google Shape;528;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79" name="Google Shape;579;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6" name="Google Shape;556;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4" name="Google Shape;564;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6" name="Google Shape;586;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3" name="Google Shape;593;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0" name="Google Shape;190;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aşlık Slaydı" type="title">
  <p:cSld name="TITLE">
    <p:spTree>
      <p:nvGrpSpPr>
        <p:cNvPr id="1" name="Shape 22"/>
        <p:cNvGrpSpPr/>
        <p:nvPr/>
      </p:nvGrpSpPr>
      <p:grpSpPr>
        <a:xfrm>
          <a:off x="0" y="0"/>
          <a:ext cx="0" cy="0"/>
          <a:chOff x="0" y="0"/>
          <a:chExt cx="0" cy="0"/>
        </a:xfrm>
      </p:grpSpPr>
      <p:grpSp>
        <p:nvGrpSpPr>
          <p:cNvPr id="23" name="Google Shape;23;p64"/>
          <p:cNvGrpSpPr/>
          <p:nvPr/>
        </p:nvGrpSpPr>
        <p:grpSpPr>
          <a:xfrm>
            <a:off x="0" y="-8467"/>
            <a:ext cx="12192000" cy="6866467"/>
            <a:chOff x="0" y="-8467"/>
            <a:chExt cx="12192000" cy="6866467"/>
          </a:xfrm>
        </p:grpSpPr>
        <p:cxnSp>
          <p:nvCxnSpPr>
            <p:cNvPr id="24" name="Google Shape;24;p64"/>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25" name="Google Shape;25;p64"/>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26" name="Google Shape;26;p64"/>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27" name="Google Shape;27;p64"/>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28" name="Google Shape;28;p64"/>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4"/>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30" name="Google Shape;30;p64"/>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31" name="Google Shape;31;p64"/>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32" name="Google Shape;32;p64"/>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4"/>
            <p:cNvSpPr/>
            <p:nvPr/>
          </p:nvSpPr>
          <p:spPr>
            <a:xfrm rot="10800000">
              <a:off x="0" y="0"/>
              <a:ext cx="842596" cy="5666154"/>
            </a:xfrm>
            <a:prstGeom prst="triangle">
              <a:avLst>
                <a:gd name="adj" fmla="val 10000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64"/>
          <p:cNvSpPr txBox="1">
            <a:spLocks noGrp="1"/>
          </p:cNvSpPr>
          <p:nvPr>
            <p:ph type="ctrTitle"/>
          </p:nvPr>
        </p:nvSpPr>
        <p:spPr>
          <a:xfrm>
            <a:off x="1507067" y="2404534"/>
            <a:ext cx="7766936" cy="1646302"/>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64"/>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36" name="Google Shape;36;p6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6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esim Yazılı Alıntı">
  <p:cSld name="Resim Yazılı Alıntı">
    <p:spTree>
      <p:nvGrpSpPr>
        <p:cNvPr id="1" name="Shape 96"/>
        <p:cNvGrpSpPr/>
        <p:nvPr/>
      </p:nvGrpSpPr>
      <p:grpSpPr>
        <a:xfrm>
          <a:off x="0" y="0"/>
          <a:ext cx="0" cy="0"/>
          <a:chOff x="0" y="0"/>
          <a:chExt cx="0" cy="0"/>
        </a:xfrm>
      </p:grpSpPr>
      <p:sp>
        <p:nvSpPr>
          <p:cNvPr id="97" name="Google Shape;97;p74"/>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74"/>
          <p:cNvSpPr txBox="1">
            <a:spLocks noGrp="1"/>
          </p:cNvSpPr>
          <p:nvPr>
            <p:ph type="body" idx="1"/>
          </p:nvPr>
        </p:nvSpPr>
        <p:spPr>
          <a:xfrm>
            <a:off x="1366139" y="3632200"/>
            <a:ext cx="7224524" cy="3810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99" name="Google Shape;99;p74"/>
          <p:cNvSpPr txBox="1">
            <a:spLocks noGrp="1"/>
          </p:cNvSpPr>
          <p:nvPr>
            <p:ph type="body" idx="2"/>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0" name="Google Shape;100;p74"/>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74"/>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74"/>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
        <p:nvSpPr>
          <p:cNvPr id="103" name="Google Shape;103;p74"/>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tr-TR" sz="8000">
                <a:solidFill>
                  <a:srgbClr val="BFE471"/>
                </a:solidFill>
                <a:latin typeface="Arial"/>
                <a:ea typeface="Arial"/>
                <a:cs typeface="Arial"/>
                <a:sym typeface="Arial"/>
              </a:rPr>
              <a:t>“</a:t>
            </a:r>
            <a:endParaRPr/>
          </a:p>
        </p:txBody>
      </p:sp>
      <p:sp>
        <p:nvSpPr>
          <p:cNvPr id="104" name="Google Shape;104;p74"/>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tr-TR" sz="8000">
                <a:solidFill>
                  <a:srgbClr val="BFE471"/>
                </a:solidFill>
                <a:latin typeface="Arial"/>
                <a:ea typeface="Arial"/>
                <a:cs typeface="Arial"/>
                <a:sym typeface="Arial"/>
              </a:rPr>
              <a:t>”</a:t>
            </a:r>
            <a:endParaRPr sz="1800">
              <a:solidFill>
                <a:srgbClr val="BFE47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sim Kartı">
  <p:cSld name="İsim Kartı">
    <p:spTree>
      <p:nvGrpSpPr>
        <p:cNvPr id="1" name="Shape 105"/>
        <p:cNvGrpSpPr/>
        <p:nvPr/>
      </p:nvGrpSpPr>
      <p:grpSpPr>
        <a:xfrm>
          <a:off x="0" y="0"/>
          <a:ext cx="0" cy="0"/>
          <a:chOff x="0" y="0"/>
          <a:chExt cx="0" cy="0"/>
        </a:xfrm>
      </p:grpSpPr>
      <p:sp>
        <p:nvSpPr>
          <p:cNvPr id="106" name="Google Shape;106;p75"/>
          <p:cNvSpPr txBox="1">
            <a:spLocks noGrp="1"/>
          </p:cNvSpPr>
          <p:nvPr>
            <p:ph type="title"/>
          </p:nvPr>
        </p:nvSpPr>
        <p:spPr>
          <a:xfrm>
            <a:off x="677335" y="1931988"/>
            <a:ext cx="8596668" cy="259546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75"/>
          <p:cNvSpPr txBox="1">
            <a:spLocks noGrp="1"/>
          </p:cNvSpPr>
          <p:nvPr>
            <p:ph type="body" idx="1"/>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8" name="Google Shape;108;p7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7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7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lıntı İsim Kartı">
  <p:cSld name="Alıntı İsim Kartı">
    <p:spTree>
      <p:nvGrpSpPr>
        <p:cNvPr id="1" name="Shape 111"/>
        <p:cNvGrpSpPr/>
        <p:nvPr/>
      </p:nvGrpSpPr>
      <p:grpSpPr>
        <a:xfrm>
          <a:off x="0" y="0"/>
          <a:ext cx="0" cy="0"/>
          <a:chOff x="0" y="0"/>
          <a:chExt cx="0" cy="0"/>
        </a:xfrm>
      </p:grpSpPr>
      <p:sp>
        <p:nvSpPr>
          <p:cNvPr id="112" name="Google Shape;112;p76"/>
          <p:cNvSpPr txBox="1">
            <a:spLocks noGrp="1"/>
          </p:cNvSpPr>
          <p:nvPr>
            <p:ph type="title"/>
          </p:nvPr>
        </p:nvSpPr>
        <p:spPr>
          <a:xfrm>
            <a:off x="931334" y="609600"/>
            <a:ext cx="8094134"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76"/>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4" name="Google Shape;114;p76"/>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5" name="Google Shape;115;p7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7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7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
        <p:nvSpPr>
          <p:cNvPr id="118" name="Google Shape;118;p76"/>
          <p:cNvSpPr txBox="1"/>
          <p:nvPr/>
        </p:nvSpPr>
        <p:spPr>
          <a:xfrm>
            <a:off x="541870" y="790378"/>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tr-TR" sz="8000">
                <a:solidFill>
                  <a:srgbClr val="BFE471"/>
                </a:solidFill>
                <a:latin typeface="Arial"/>
                <a:ea typeface="Arial"/>
                <a:cs typeface="Arial"/>
                <a:sym typeface="Arial"/>
              </a:rPr>
              <a:t>“</a:t>
            </a:r>
            <a:endParaRPr/>
          </a:p>
        </p:txBody>
      </p:sp>
      <p:sp>
        <p:nvSpPr>
          <p:cNvPr id="119" name="Google Shape;119;p76"/>
          <p:cNvSpPr txBox="1"/>
          <p:nvPr/>
        </p:nvSpPr>
        <p:spPr>
          <a:xfrm>
            <a:off x="8893011" y="2886556"/>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tr-TR" sz="8000">
                <a:solidFill>
                  <a:srgbClr val="BFE471"/>
                </a:solidFill>
                <a:latin typeface="Arial"/>
                <a:ea typeface="Arial"/>
                <a:cs typeface="Arial"/>
                <a:sym typeface="Arial"/>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oğru veya Yanlış">
  <p:cSld name="Doğru veya Yanlış">
    <p:spTree>
      <p:nvGrpSpPr>
        <p:cNvPr id="1" name="Shape 120"/>
        <p:cNvGrpSpPr/>
        <p:nvPr/>
      </p:nvGrpSpPr>
      <p:grpSpPr>
        <a:xfrm>
          <a:off x="0" y="0"/>
          <a:ext cx="0" cy="0"/>
          <a:chOff x="0" y="0"/>
          <a:chExt cx="0" cy="0"/>
        </a:xfrm>
      </p:grpSpPr>
      <p:sp>
        <p:nvSpPr>
          <p:cNvPr id="121" name="Google Shape;121;p77"/>
          <p:cNvSpPr txBox="1">
            <a:spLocks noGrp="1"/>
          </p:cNvSpPr>
          <p:nvPr>
            <p:ph type="title"/>
          </p:nvPr>
        </p:nvSpPr>
        <p:spPr>
          <a:xfrm>
            <a:off x="685799" y="609600"/>
            <a:ext cx="8588203" cy="3022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77"/>
          <p:cNvSpPr txBox="1">
            <a:spLocks noGrp="1"/>
          </p:cNvSpPr>
          <p:nvPr>
            <p:ph type="body" idx="1"/>
          </p:nvPr>
        </p:nvSpPr>
        <p:spPr>
          <a:xfrm>
            <a:off x="677332" y="4013200"/>
            <a:ext cx="8596669" cy="514248"/>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3" name="Google Shape;123;p77"/>
          <p:cNvSpPr txBox="1">
            <a:spLocks noGrp="1"/>
          </p:cNvSpPr>
          <p:nvPr>
            <p:ph type="body" idx="2"/>
          </p:nvPr>
        </p:nvSpPr>
        <p:spPr>
          <a:xfrm>
            <a:off x="677335" y="4527448"/>
            <a:ext cx="8596668" cy="151391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4" name="Google Shape;124;p77"/>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77"/>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77"/>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127"/>
        <p:cNvGrpSpPr/>
        <p:nvPr/>
      </p:nvGrpSpPr>
      <p:grpSpPr>
        <a:xfrm>
          <a:off x="0" y="0"/>
          <a:ext cx="0" cy="0"/>
          <a:chOff x="0" y="0"/>
          <a:chExt cx="0" cy="0"/>
        </a:xfrm>
      </p:grpSpPr>
      <p:sp>
        <p:nvSpPr>
          <p:cNvPr id="128" name="Google Shape;128;p78"/>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78"/>
          <p:cNvSpPr txBox="1">
            <a:spLocks noGrp="1"/>
          </p:cNvSpPr>
          <p:nvPr>
            <p:ph type="body" idx="1"/>
          </p:nvPr>
        </p:nvSpPr>
        <p:spPr>
          <a:xfrm rot="5400000">
            <a:off x="3035281" y="-197358"/>
            <a:ext cx="3880773" cy="8596668"/>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0" name="Google Shape;130;p7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7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7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133"/>
        <p:cNvGrpSpPr/>
        <p:nvPr/>
      </p:nvGrpSpPr>
      <p:grpSpPr>
        <a:xfrm>
          <a:off x="0" y="0"/>
          <a:ext cx="0" cy="0"/>
          <a:chOff x="0" y="0"/>
          <a:chExt cx="0" cy="0"/>
        </a:xfrm>
      </p:grpSpPr>
      <p:sp>
        <p:nvSpPr>
          <p:cNvPr id="134" name="Google Shape;134;p79"/>
          <p:cNvSpPr txBox="1">
            <a:spLocks noGrp="1"/>
          </p:cNvSpPr>
          <p:nvPr>
            <p:ph type="title"/>
          </p:nvPr>
        </p:nvSpPr>
        <p:spPr>
          <a:xfrm rot="5400000">
            <a:off x="5994319" y="2582953"/>
            <a:ext cx="5251451" cy="1304743"/>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79"/>
          <p:cNvSpPr txBox="1">
            <a:spLocks noGrp="1"/>
          </p:cNvSpPr>
          <p:nvPr>
            <p:ph type="body" idx="1"/>
          </p:nvPr>
        </p:nvSpPr>
        <p:spPr>
          <a:xfrm rot="5400000">
            <a:off x="1581685" y="-294750"/>
            <a:ext cx="5251450" cy="7060150"/>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6" name="Google Shape;136;p7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7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7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39"/>
        <p:cNvGrpSpPr/>
        <p:nvPr/>
      </p:nvGrpSpPr>
      <p:grpSpPr>
        <a:xfrm>
          <a:off x="0" y="0"/>
          <a:ext cx="0" cy="0"/>
          <a:chOff x="0" y="0"/>
          <a:chExt cx="0" cy="0"/>
        </a:xfrm>
      </p:grpSpPr>
      <p:sp>
        <p:nvSpPr>
          <p:cNvPr id="40" name="Google Shape;40;p65"/>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5"/>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2" name="Google Shape;42;p65"/>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5"/>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65"/>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45"/>
        <p:cNvGrpSpPr/>
        <p:nvPr/>
      </p:nvGrpSpPr>
      <p:grpSpPr>
        <a:xfrm>
          <a:off x="0" y="0"/>
          <a:ext cx="0" cy="0"/>
          <a:chOff x="0" y="0"/>
          <a:chExt cx="0" cy="0"/>
        </a:xfrm>
      </p:grpSpPr>
      <p:sp>
        <p:nvSpPr>
          <p:cNvPr id="46" name="Google Shape;46;p66"/>
          <p:cNvSpPr txBox="1">
            <a:spLocks noGrp="1"/>
          </p:cNvSpPr>
          <p:nvPr>
            <p:ph type="title"/>
          </p:nvPr>
        </p:nvSpPr>
        <p:spPr>
          <a:xfrm>
            <a:off x="677334" y="1498604"/>
            <a:ext cx="3854528" cy="1278466"/>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66"/>
          <p:cNvSpPr txBox="1">
            <a:spLocks noGrp="1"/>
          </p:cNvSpPr>
          <p:nvPr>
            <p:ph type="body" idx="1"/>
          </p:nvPr>
        </p:nvSpPr>
        <p:spPr>
          <a:xfrm>
            <a:off x="4760461" y="514924"/>
            <a:ext cx="4513541" cy="552643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48" name="Google Shape;48;p66"/>
          <p:cNvSpPr txBox="1">
            <a:spLocks noGrp="1"/>
          </p:cNvSpPr>
          <p:nvPr>
            <p:ph type="body" idx="2"/>
          </p:nvPr>
        </p:nvSpPr>
        <p:spPr>
          <a:xfrm>
            <a:off x="677334" y="2777069"/>
            <a:ext cx="3854528" cy="2584449"/>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1120"/>
              <a:buNone/>
              <a:defRPr sz="1400"/>
            </a:lvl2pPr>
            <a:lvl3pPr marL="1371600" lvl="2" indent="-228600" algn="l">
              <a:spcBef>
                <a:spcPts val="1000"/>
              </a:spcBef>
              <a:spcAft>
                <a:spcPts val="0"/>
              </a:spcAft>
              <a:buSzPts val="960"/>
              <a:buNone/>
              <a:defRPr sz="1200"/>
            </a:lvl3pPr>
            <a:lvl4pPr marL="1828800" lvl="3" indent="-228600" algn="l">
              <a:spcBef>
                <a:spcPts val="1000"/>
              </a:spcBef>
              <a:spcAft>
                <a:spcPts val="0"/>
              </a:spcAft>
              <a:buSzPts val="800"/>
              <a:buNone/>
              <a:defRPr sz="1000"/>
            </a:lvl4pPr>
            <a:lvl5pPr marL="2286000" lvl="4" indent="-228600" algn="l">
              <a:spcBef>
                <a:spcPts val="1000"/>
              </a:spcBef>
              <a:spcAft>
                <a:spcPts val="0"/>
              </a:spcAft>
              <a:buSzPts val="800"/>
              <a:buNone/>
              <a:defRPr sz="1000"/>
            </a:lvl5pPr>
            <a:lvl6pPr marL="2743200" lvl="5" indent="-228600" algn="l">
              <a:spcBef>
                <a:spcPts val="1000"/>
              </a:spcBef>
              <a:spcAft>
                <a:spcPts val="0"/>
              </a:spcAft>
              <a:buSzPts val="800"/>
              <a:buNone/>
              <a:defRPr sz="1000"/>
            </a:lvl6pPr>
            <a:lvl7pPr marL="3200400" lvl="6" indent="-228600" algn="l">
              <a:spcBef>
                <a:spcPts val="1000"/>
              </a:spcBef>
              <a:spcAft>
                <a:spcPts val="0"/>
              </a:spcAft>
              <a:buSzPts val="800"/>
              <a:buNone/>
              <a:defRPr sz="1000"/>
            </a:lvl7pPr>
            <a:lvl8pPr marL="3657600" lvl="7" indent="-228600" algn="l">
              <a:spcBef>
                <a:spcPts val="1000"/>
              </a:spcBef>
              <a:spcAft>
                <a:spcPts val="0"/>
              </a:spcAft>
              <a:buSzPts val="800"/>
              <a:buNone/>
              <a:defRPr sz="1000"/>
            </a:lvl8pPr>
            <a:lvl9pPr marL="4114800" lvl="8" indent="-228600" algn="l">
              <a:spcBef>
                <a:spcPts val="1000"/>
              </a:spcBef>
              <a:spcAft>
                <a:spcPts val="0"/>
              </a:spcAft>
              <a:buSzPts val="800"/>
              <a:buNone/>
              <a:defRPr sz="1000"/>
            </a:lvl9pPr>
          </a:lstStyle>
          <a:p>
            <a:endParaRPr/>
          </a:p>
        </p:txBody>
      </p:sp>
      <p:sp>
        <p:nvSpPr>
          <p:cNvPr id="49" name="Google Shape;49;p66"/>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6"/>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6"/>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ölüm Üstbilgisi" type="secHead">
  <p:cSld name="SECTION_HEADER">
    <p:spTree>
      <p:nvGrpSpPr>
        <p:cNvPr id="1" name="Shape 56"/>
        <p:cNvGrpSpPr/>
        <p:nvPr/>
      </p:nvGrpSpPr>
      <p:grpSpPr>
        <a:xfrm>
          <a:off x="0" y="0"/>
          <a:ext cx="0" cy="0"/>
          <a:chOff x="0" y="0"/>
          <a:chExt cx="0" cy="0"/>
        </a:xfrm>
      </p:grpSpPr>
      <p:sp>
        <p:nvSpPr>
          <p:cNvPr id="57" name="Google Shape;57;p68"/>
          <p:cNvSpPr txBox="1">
            <a:spLocks noGrp="1"/>
          </p:cNvSpPr>
          <p:nvPr>
            <p:ph type="title"/>
          </p:nvPr>
        </p:nvSpPr>
        <p:spPr>
          <a:xfrm>
            <a:off x="677335" y="2700867"/>
            <a:ext cx="8596668" cy="182658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8"/>
          <p:cNvSpPr txBox="1">
            <a:spLocks noGrp="1"/>
          </p:cNvSpPr>
          <p:nvPr>
            <p:ph type="body" idx="1"/>
          </p:nvPr>
        </p:nvSpPr>
        <p:spPr>
          <a:xfrm>
            <a:off x="677335" y="4527448"/>
            <a:ext cx="8596668"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9" name="Google Shape;59;p68"/>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8"/>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68"/>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62"/>
        <p:cNvGrpSpPr/>
        <p:nvPr/>
      </p:nvGrpSpPr>
      <p:grpSpPr>
        <a:xfrm>
          <a:off x="0" y="0"/>
          <a:ext cx="0" cy="0"/>
          <a:chOff x="0" y="0"/>
          <a:chExt cx="0" cy="0"/>
        </a:xfrm>
      </p:grpSpPr>
      <p:sp>
        <p:nvSpPr>
          <p:cNvPr id="63" name="Google Shape;63;p69"/>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9"/>
          <p:cNvSpPr txBox="1">
            <a:spLocks noGrp="1"/>
          </p:cNvSpPr>
          <p:nvPr>
            <p:ph type="body" idx="1"/>
          </p:nvPr>
        </p:nvSpPr>
        <p:spPr>
          <a:xfrm>
            <a:off x="677334" y="2160589"/>
            <a:ext cx="4184035" cy="3880772"/>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5" name="Google Shape;65;p69"/>
          <p:cNvSpPr txBox="1">
            <a:spLocks noGrp="1"/>
          </p:cNvSpPr>
          <p:nvPr>
            <p:ph type="body" idx="2"/>
          </p:nvPr>
        </p:nvSpPr>
        <p:spPr>
          <a:xfrm>
            <a:off x="5089970" y="2160589"/>
            <a:ext cx="4184034" cy="3880773"/>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6" name="Google Shape;66;p69"/>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69"/>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69"/>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69"/>
        <p:cNvGrpSpPr/>
        <p:nvPr/>
      </p:nvGrpSpPr>
      <p:grpSpPr>
        <a:xfrm>
          <a:off x="0" y="0"/>
          <a:ext cx="0" cy="0"/>
          <a:chOff x="0" y="0"/>
          <a:chExt cx="0" cy="0"/>
        </a:xfrm>
      </p:grpSpPr>
      <p:sp>
        <p:nvSpPr>
          <p:cNvPr id="70" name="Google Shape;70;p7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70"/>
          <p:cNvSpPr txBox="1">
            <a:spLocks noGrp="1"/>
          </p:cNvSpPr>
          <p:nvPr>
            <p:ph type="body" idx="1"/>
          </p:nvPr>
        </p:nvSpPr>
        <p:spPr>
          <a:xfrm>
            <a:off x="675745" y="2160983"/>
            <a:ext cx="4185623"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72" name="Google Shape;72;p70"/>
          <p:cNvSpPr txBox="1">
            <a:spLocks noGrp="1"/>
          </p:cNvSpPr>
          <p:nvPr>
            <p:ph type="body" idx="2"/>
          </p:nvPr>
        </p:nvSpPr>
        <p:spPr>
          <a:xfrm>
            <a:off x="675745" y="2737245"/>
            <a:ext cx="4185623"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3" name="Google Shape;73;p70"/>
          <p:cNvSpPr txBox="1">
            <a:spLocks noGrp="1"/>
          </p:cNvSpPr>
          <p:nvPr>
            <p:ph type="body" idx="3"/>
          </p:nvPr>
        </p:nvSpPr>
        <p:spPr>
          <a:xfrm>
            <a:off x="5088383" y="2160983"/>
            <a:ext cx="418561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74" name="Google Shape;74;p70"/>
          <p:cNvSpPr txBox="1">
            <a:spLocks noGrp="1"/>
          </p:cNvSpPr>
          <p:nvPr>
            <p:ph type="body" idx="4"/>
          </p:nvPr>
        </p:nvSpPr>
        <p:spPr>
          <a:xfrm>
            <a:off x="5088384" y="2737245"/>
            <a:ext cx="4185617" cy="3304117"/>
          </a:xfrm>
          <a:prstGeom prst="rect">
            <a:avLst/>
          </a:prstGeom>
          <a:noFill/>
          <a:ln>
            <a:noFill/>
          </a:ln>
        </p:spPr>
        <p:txBody>
          <a:bodyPr spcFirstLastPara="1" wrap="square" lIns="91425" tIns="45700" rIns="91425" bIns="45700" anchor="t" anchorCtr="0">
            <a:norm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75" name="Google Shape;75;p70"/>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70"/>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70"/>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78"/>
        <p:cNvGrpSpPr/>
        <p:nvPr/>
      </p:nvGrpSpPr>
      <p:grpSpPr>
        <a:xfrm>
          <a:off x="0" y="0"/>
          <a:ext cx="0" cy="0"/>
          <a:chOff x="0" y="0"/>
          <a:chExt cx="0" cy="0"/>
        </a:xfrm>
      </p:grpSpPr>
      <p:sp>
        <p:nvSpPr>
          <p:cNvPr id="79" name="Google Shape;79;p7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71"/>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71"/>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71"/>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83"/>
        <p:cNvGrpSpPr/>
        <p:nvPr/>
      </p:nvGrpSpPr>
      <p:grpSpPr>
        <a:xfrm>
          <a:off x="0" y="0"/>
          <a:ext cx="0" cy="0"/>
          <a:chOff x="0" y="0"/>
          <a:chExt cx="0" cy="0"/>
        </a:xfrm>
      </p:grpSpPr>
      <p:sp>
        <p:nvSpPr>
          <p:cNvPr id="84" name="Google Shape;84;p72"/>
          <p:cNvSpPr txBox="1">
            <a:spLocks noGrp="1"/>
          </p:cNvSpPr>
          <p:nvPr>
            <p:ph type="title"/>
          </p:nvPr>
        </p:nvSpPr>
        <p:spPr>
          <a:xfrm>
            <a:off x="677334" y="4800600"/>
            <a:ext cx="8596667"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72"/>
          <p:cNvSpPr>
            <a:spLocks noGrp="1"/>
          </p:cNvSpPr>
          <p:nvPr>
            <p:ph type="pic" idx="2"/>
          </p:nvPr>
        </p:nvSpPr>
        <p:spPr>
          <a:xfrm>
            <a:off x="677334" y="609600"/>
            <a:ext cx="8596668" cy="3845718"/>
          </a:xfrm>
          <a:prstGeom prst="rect">
            <a:avLst/>
          </a:prstGeom>
          <a:noFill/>
          <a:ln>
            <a:noFill/>
          </a:ln>
        </p:spPr>
      </p:sp>
      <p:sp>
        <p:nvSpPr>
          <p:cNvPr id="86" name="Google Shape;86;p72"/>
          <p:cNvSpPr txBox="1">
            <a:spLocks noGrp="1"/>
          </p:cNvSpPr>
          <p:nvPr>
            <p:ph type="body" idx="1"/>
          </p:nvPr>
        </p:nvSpPr>
        <p:spPr>
          <a:xfrm>
            <a:off x="677334" y="5367338"/>
            <a:ext cx="8596667" cy="674024"/>
          </a:xfrm>
          <a:prstGeom prst="rect">
            <a:avLst/>
          </a:prstGeom>
          <a:noFill/>
          <a:ln>
            <a:noFill/>
          </a:ln>
        </p:spPr>
        <p:txBody>
          <a:bodyPr spcFirstLastPara="1" wrap="square" lIns="91425" tIns="45700" rIns="91425" bIns="45700" anchor="t" anchorCtr="0">
            <a:normAutofit/>
          </a:bodyPr>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7" name="Google Shape;87;p72"/>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72"/>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72"/>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 ve Resim Yazısı">
  <p:cSld name="Başlık ve Resim Yazısı">
    <p:spTree>
      <p:nvGrpSpPr>
        <p:cNvPr id="1" name="Shape 90"/>
        <p:cNvGrpSpPr/>
        <p:nvPr/>
      </p:nvGrpSpPr>
      <p:grpSpPr>
        <a:xfrm>
          <a:off x="0" y="0"/>
          <a:ext cx="0" cy="0"/>
          <a:chOff x="0" y="0"/>
          <a:chExt cx="0" cy="0"/>
        </a:xfrm>
      </p:grpSpPr>
      <p:sp>
        <p:nvSpPr>
          <p:cNvPr id="91" name="Google Shape;91;p73"/>
          <p:cNvSpPr txBox="1">
            <a:spLocks noGrp="1"/>
          </p:cNvSpPr>
          <p:nvPr>
            <p:ph type="title"/>
          </p:nvPr>
        </p:nvSpPr>
        <p:spPr>
          <a:xfrm>
            <a:off x="677335" y="609600"/>
            <a:ext cx="8596668" cy="34036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73"/>
          <p:cNvSpPr txBox="1">
            <a:spLocks noGrp="1"/>
          </p:cNvSpPr>
          <p:nvPr>
            <p:ph type="body" idx="1"/>
          </p:nvPr>
        </p:nvSpPr>
        <p:spPr>
          <a:xfrm>
            <a:off x="677335" y="4470400"/>
            <a:ext cx="8596668" cy="1570962"/>
          </a:xfrm>
          <a:prstGeom prst="rect">
            <a:avLst/>
          </a:prstGeom>
          <a:noFill/>
          <a:ln>
            <a:noFill/>
          </a:ln>
        </p:spPr>
        <p:txBody>
          <a:bodyPr spcFirstLastPara="1" wrap="square" lIns="91425" tIns="45700" rIns="91425" bIns="45700" anchor="ctr" anchorCtr="0">
            <a:normAutofit/>
          </a:bodyPr>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93" name="Google Shape;93;p7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7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7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tr-T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63"/>
          <p:cNvGrpSpPr/>
          <p:nvPr/>
        </p:nvGrpSpPr>
        <p:grpSpPr>
          <a:xfrm>
            <a:off x="0" y="-8467"/>
            <a:ext cx="12192000" cy="6866467"/>
            <a:chOff x="0" y="-8467"/>
            <a:chExt cx="12192000" cy="6866467"/>
          </a:xfrm>
        </p:grpSpPr>
        <p:cxnSp>
          <p:nvCxnSpPr>
            <p:cNvPr id="7" name="Google Shape;7;p63"/>
            <p:cNvCxnSpPr/>
            <p:nvPr/>
          </p:nvCxnSpPr>
          <p:spPr>
            <a:xfrm>
              <a:off x="9371012" y="0"/>
              <a:ext cx="1219200" cy="6858000"/>
            </a:xfrm>
            <a:prstGeom prst="straightConnector1">
              <a:avLst/>
            </a:prstGeom>
            <a:noFill/>
            <a:ln w="9525" cap="flat" cmpd="sng">
              <a:solidFill>
                <a:srgbClr val="BFBFBF"/>
              </a:solidFill>
              <a:prstDash val="solid"/>
              <a:round/>
              <a:headEnd type="none" w="sm" len="sm"/>
              <a:tailEnd type="none" w="sm" len="sm"/>
            </a:ln>
          </p:spPr>
        </p:cxnSp>
        <p:cxnSp>
          <p:nvCxnSpPr>
            <p:cNvPr id="8" name="Google Shape;8;p63"/>
            <p:cNvCxnSpPr/>
            <p:nvPr/>
          </p:nvCxnSpPr>
          <p:spPr>
            <a:xfrm flipH="1">
              <a:off x="7425267" y="3681413"/>
              <a:ext cx="4763558" cy="3176587"/>
            </a:xfrm>
            <a:prstGeom prst="straightConnector1">
              <a:avLst/>
            </a:prstGeom>
            <a:noFill/>
            <a:ln w="9525" cap="flat" cmpd="sng">
              <a:solidFill>
                <a:srgbClr val="D8D8D8"/>
              </a:solidFill>
              <a:prstDash val="solid"/>
              <a:round/>
              <a:headEnd type="none" w="sm" len="sm"/>
              <a:tailEnd type="none" w="sm" len="sm"/>
            </a:ln>
          </p:spPr>
        </p:cxnSp>
        <p:sp>
          <p:nvSpPr>
            <p:cNvPr id="9" name="Google Shape;9;p63"/>
            <p:cNvSpPr/>
            <p:nvPr/>
          </p:nvSpPr>
          <p:spPr>
            <a:xfrm>
              <a:off x="9181476" y="-8467"/>
              <a:ext cx="3007349" cy="6866467"/>
            </a:xfrm>
            <a:custGeom>
              <a:avLst/>
              <a:gdLst/>
              <a:ahLst/>
              <a:cxnLst/>
              <a:rect l="l" t="t" r="r" b="b"/>
              <a:pathLst>
                <a:path w="3007349" h="6866467" extrusionOk="0">
                  <a:moveTo>
                    <a:pt x="2045532" y="0"/>
                  </a:moveTo>
                  <a:lnTo>
                    <a:pt x="3007349" y="0"/>
                  </a:lnTo>
                  <a:lnTo>
                    <a:pt x="3007349" y="6866467"/>
                  </a:lnTo>
                  <a:lnTo>
                    <a:pt x="0" y="6866467"/>
                  </a:lnTo>
                  <a:lnTo>
                    <a:pt x="2045532" y="0"/>
                  </a:lnTo>
                  <a:close/>
                </a:path>
              </a:pathLst>
            </a:custGeom>
            <a:solidFill>
              <a:schemeClr val="accent1">
                <a:alpha val="29803"/>
              </a:schemeClr>
            </a:solidFill>
            <a:ln>
              <a:noFill/>
            </a:ln>
          </p:spPr>
        </p:sp>
        <p:sp>
          <p:nvSpPr>
            <p:cNvPr id="10" name="Google Shape;10;p63"/>
            <p:cNvSpPr/>
            <p:nvPr/>
          </p:nvSpPr>
          <p:spPr>
            <a:xfrm>
              <a:off x="9603442" y="-8467"/>
              <a:ext cx="2588558" cy="6866467"/>
            </a:xfrm>
            <a:custGeom>
              <a:avLst/>
              <a:gdLst/>
              <a:ahLst/>
              <a:cxnLst/>
              <a:rect l="l" t="t" r="r" b="b"/>
              <a:pathLst>
                <a:path w="2573311" h="6866467" extrusionOk="0">
                  <a:moveTo>
                    <a:pt x="0" y="0"/>
                  </a:moveTo>
                  <a:lnTo>
                    <a:pt x="2573311" y="0"/>
                  </a:lnTo>
                  <a:lnTo>
                    <a:pt x="2573311" y="6866467"/>
                  </a:lnTo>
                  <a:lnTo>
                    <a:pt x="1202336" y="6866467"/>
                  </a:lnTo>
                  <a:lnTo>
                    <a:pt x="0" y="0"/>
                  </a:lnTo>
                  <a:close/>
                </a:path>
              </a:pathLst>
            </a:custGeom>
            <a:solidFill>
              <a:schemeClr val="accent1">
                <a:alpha val="20000"/>
              </a:schemeClr>
            </a:solidFill>
            <a:ln>
              <a:noFill/>
            </a:ln>
          </p:spPr>
        </p:sp>
        <p:sp>
          <p:nvSpPr>
            <p:cNvPr id="11" name="Google Shape;11;p63"/>
            <p:cNvSpPr/>
            <p:nvPr/>
          </p:nvSpPr>
          <p:spPr>
            <a:xfrm>
              <a:off x="8932333" y="3048000"/>
              <a:ext cx="3259667" cy="3810000"/>
            </a:xfrm>
            <a:prstGeom prst="triangle">
              <a:avLst>
                <a:gd name="adj" fmla="val 100000"/>
              </a:avLst>
            </a:pr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63"/>
            <p:cNvSpPr/>
            <p:nvPr/>
          </p:nvSpPr>
          <p:spPr>
            <a:xfrm>
              <a:off x="9334500" y="-8467"/>
              <a:ext cx="2854326" cy="6866467"/>
            </a:xfrm>
            <a:custGeom>
              <a:avLst/>
              <a:gdLst/>
              <a:ahLst/>
              <a:cxnLst/>
              <a:rect l="l" t="t" r="r" b="b"/>
              <a:pathLst>
                <a:path w="2858013" h="6866467" extrusionOk="0">
                  <a:moveTo>
                    <a:pt x="0" y="0"/>
                  </a:moveTo>
                  <a:lnTo>
                    <a:pt x="2858013" y="0"/>
                  </a:lnTo>
                  <a:lnTo>
                    <a:pt x="2858013" y="6866467"/>
                  </a:lnTo>
                  <a:lnTo>
                    <a:pt x="2473942" y="6866467"/>
                  </a:lnTo>
                  <a:lnTo>
                    <a:pt x="0" y="0"/>
                  </a:lnTo>
                  <a:close/>
                </a:path>
              </a:pathLst>
            </a:custGeom>
            <a:solidFill>
              <a:srgbClr val="3F7818">
                <a:alpha val="69803"/>
              </a:srgbClr>
            </a:solidFill>
            <a:ln>
              <a:noFill/>
            </a:ln>
          </p:spPr>
        </p:sp>
        <p:sp>
          <p:nvSpPr>
            <p:cNvPr id="13" name="Google Shape;13;p63"/>
            <p:cNvSpPr/>
            <p:nvPr/>
          </p:nvSpPr>
          <p:spPr>
            <a:xfrm>
              <a:off x="10898730" y="-8467"/>
              <a:ext cx="1290094" cy="6866467"/>
            </a:xfrm>
            <a:custGeom>
              <a:avLst/>
              <a:gdLst/>
              <a:ahLst/>
              <a:cxnLst/>
              <a:rect l="l" t="t" r="r" b="b"/>
              <a:pathLst>
                <a:path w="1290094" h="6858000" extrusionOk="0">
                  <a:moveTo>
                    <a:pt x="1019735" y="0"/>
                  </a:moveTo>
                  <a:lnTo>
                    <a:pt x="1290094" y="0"/>
                  </a:lnTo>
                  <a:lnTo>
                    <a:pt x="1290094" y="6858000"/>
                  </a:lnTo>
                  <a:lnTo>
                    <a:pt x="0" y="6858000"/>
                  </a:lnTo>
                  <a:lnTo>
                    <a:pt x="1019735" y="0"/>
                  </a:lnTo>
                  <a:close/>
                </a:path>
              </a:pathLst>
            </a:custGeom>
            <a:solidFill>
              <a:srgbClr val="BFE471">
                <a:alpha val="69803"/>
              </a:srgbClr>
            </a:solidFill>
            <a:ln>
              <a:noFill/>
            </a:ln>
          </p:spPr>
        </p:sp>
        <p:sp>
          <p:nvSpPr>
            <p:cNvPr id="14" name="Google Shape;14;p63"/>
            <p:cNvSpPr/>
            <p:nvPr/>
          </p:nvSpPr>
          <p:spPr>
            <a:xfrm>
              <a:off x="10938999" y="-8467"/>
              <a:ext cx="1249825" cy="6866467"/>
            </a:xfrm>
            <a:custGeom>
              <a:avLst/>
              <a:gdLst/>
              <a:ahLst/>
              <a:cxnLst/>
              <a:rect l="l" t="t" r="r" b="b"/>
              <a:pathLst>
                <a:path w="1249825" h="6858000" extrusionOk="0">
                  <a:moveTo>
                    <a:pt x="0" y="0"/>
                  </a:moveTo>
                  <a:lnTo>
                    <a:pt x="1249825" y="0"/>
                  </a:lnTo>
                  <a:lnTo>
                    <a:pt x="1249825" y="6858000"/>
                  </a:lnTo>
                  <a:lnTo>
                    <a:pt x="1109382" y="6858000"/>
                  </a:lnTo>
                  <a:lnTo>
                    <a:pt x="0" y="0"/>
                  </a:lnTo>
                  <a:close/>
                </a:path>
              </a:pathLst>
            </a:custGeom>
            <a:solidFill>
              <a:schemeClr val="accent1">
                <a:alpha val="64705"/>
              </a:schemeClr>
            </a:solidFill>
            <a:ln>
              <a:noFill/>
            </a:ln>
          </p:spPr>
        </p:sp>
        <p:sp>
          <p:nvSpPr>
            <p:cNvPr id="15" name="Google Shape;15;p63"/>
            <p:cNvSpPr/>
            <p:nvPr/>
          </p:nvSpPr>
          <p:spPr>
            <a:xfrm>
              <a:off x="10371666" y="3589867"/>
              <a:ext cx="1817159" cy="3268133"/>
            </a:xfrm>
            <a:prstGeom prst="triangle">
              <a:avLst>
                <a:gd name="adj" fmla="val 100000"/>
              </a:avLst>
            </a:pr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63"/>
            <p:cNvSpPr/>
            <p:nvPr/>
          </p:nvSpPr>
          <p:spPr>
            <a:xfrm>
              <a:off x="0" y="4013200"/>
              <a:ext cx="448733" cy="2844800"/>
            </a:xfrm>
            <a:prstGeom prst="triangle">
              <a:avLst>
                <a:gd name="adj" fmla="val 0"/>
              </a:avLst>
            </a:pr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63"/>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8" name="Google Shape;18;p63"/>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19" name="Google Shape;19;p63"/>
          <p:cNvSpPr txBox="1">
            <a:spLocks noGrp="1"/>
          </p:cNvSpPr>
          <p:nvPr>
            <p:ph type="dt" idx="10"/>
          </p:nvPr>
        </p:nvSpPr>
        <p:spPr>
          <a:xfrm>
            <a:off x="7205133" y="6041362"/>
            <a:ext cx="911939"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0" name="Google Shape;20;p63"/>
          <p:cNvSpPr txBox="1">
            <a:spLocks noGrp="1"/>
          </p:cNvSpPr>
          <p:nvPr>
            <p:ph type="ftr" idx="11"/>
          </p:nvPr>
        </p:nvSpPr>
        <p:spPr>
          <a:xfrm>
            <a:off x="677334" y="6041362"/>
            <a:ext cx="6297612"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1" name="Google Shape;21;p63"/>
          <p:cNvSpPr txBox="1">
            <a:spLocks noGrp="1"/>
          </p:cNvSpPr>
          <p:nvPr>
            <p:ph type="sldNum" idx="12"/>
          </p:nvPr>
        </p:nvSpPr>
        <p:spPr>
          <a:xfrm>
            <a:off x="8590663" y="6041362"/>
            <a:ext cx="683339"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tr-T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3.xml.rels><?xml version="1.0" encoding="UTF-8" standalone="yes"?>
<Relationships xmlns="http://schemas.openxmlformats.org/package/2006/relationships"><Relationship Id="rId8" Type="http://schemas.openxmlformats.org/officeDocument/2006/relationships/image" Target="../media/image26.emf"/><Relationship Id="rId3" Type="http://schemas.openxmlformats.org/officeDocument/2006/relationships/notesSlide" Target="../notesSlides/notesSlide23.xml"/><Relationship Id="rId7" Type="http://schemas.openxmlformats.org/officeDocument/2006/relationships/package" Target="../embeddings/Microsoft_Excel__al__ma_Sayfas_1.xlsx"/><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emf"/><Relationship Id="rId5" Type="http://schemas.openxmlformats.org/officeDocument/2006/relationships/package" Target="../embeddings/Microsoft_Excel__al__ma_Sayfas_.xlsx"/><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2.jp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4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1.jpg"/><Relationship Id="rId5" Type="http://schemas.openxmlformats.org/officeDocument/2006/relationships/image" Target="../media/image60.jpg"/><Relationship Id="rId4" Type="http://schemas.openxmlformats.org/officeDocument/2006/relationships/image" Target="../media/image59.jp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
          <p:cNvSpPr txBox="1">
            <a:spLocks noGrp="1"/>
          </p:cNvSpPr>
          <p:nvPr>
            <p:ph type="ctrTitle"/>
          </p:nvPr>
        </p:nvSpPr>
        <p:spPr>
          <a:xfrm>
            <a:off x="1507067" y="2653552"/>
            <a:ext cx="8085168" cy="1397283"/>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accent1"/>
              </a:buClr>
              <a:buSzPts val="5400"/>
              <a:buFont typeface="Trebuchet MS"/>
              <a:buNone/>
            </a:pPr>
            <a:r>
              <a:rPr lang="tr-TR" dirty="0"/>
              <a:t>Villa </a:t>
            </a:r>
            <a:r>
              <a:rPr lang="tr-TR" dirty="0" err="1"/>
              <a:t>Sunflower</a:t>
            </a:r>
            <a:r>
              <a:rPr lang="tr-TR" dirty="0"/>
              <a:t> </a:t>
            </a:r>
            <a:r>
              <a:rPr lang="tr-TR" dirty="0" err="1"/>
              <a:t>Beach</a:t>
            </a:r>
            <a:r>
              <a:rPr lang="tr-TR" dirty="0"/>
              <a:t> Hotel </a:t>
            </a:r>
            <a:endParaRPr dirty="0"/>
          </a:p>
        </p:txBody>
      </p:sp>
      <p:sp>
        <p:nvSpPr>
          <p:cNvPr id="144" name="Google Shape;144;p1"/>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1440"/>
              <a:buNone/>
            </a:pPr>
            <a:endParaRPr lang="tr-TR" dirty="0" smtClean="0"/>
          </a:p>
          <a:p>
            <a:pPr marL="0" lvl="0" indent="0" algn="r" rtl="0">
              <a:spcBef>
                <a:spcPts val="0"/>
              </a:spcBef>
              <a:spcAft>
                <a:spcPts val="0"/>
              </a:spcAft>
              <a:buSzPts val="1440"/>
              <a:buNone/>
            </a:pPr>
            <a:r>
              <a:rPr lang="tr-TR" dirty="0" smtClean="0"/>
              <a:t>Sürdürülebilirlik </a:t>
            </a:r>
            <a:r>
              <a:rPr lang="tr-TR" dirty="0"/>
              <a:t>Raporu - 2023 </a:t>
            </a:r>
            <a:endParaRPr dirty="0"/>
          </a:p>
          <a:p>
            <a:pPr marL="0" lvl="0" indent="0" algn="r" rtl="0">
              <a:spcBef>
                <a:spcPts val="1000"/>
              </a:spcBef>
              <a:spcAft>
                <a:spcPts val="0"/>
              </a:spcAft>
              <a:buSzPts val="1440"/>
              <a:buNone/>
            </a:pPr>
            <a:endParaRPr dirty="0"/>
          </a:p>
        </p:txBody>
      </p:sp>
      <p:pic>
        <p:nvPicPr>
          <p:cNvPr id="145" name="Google Shape;145;p1"/>
          <p:cNvPicPr preferRelativeResize="0"/>
          <p:nvPr/>
        </p:nvPicPr>
        <p:blipFill rotWithShape="1">
          <a:blip r:embed="rId3">
            <a:alphaModFix/>
          </a:blip>
          <a:srcRect/>
          <a:stretch/>
        </p:blipFill>
        <p:spPr>
          <a:xfrm>
            <a:off x="3326054" y="416568"/>
            <a:ext cx="4128961" cy="2057689"/>
          </a:xfrm>
          <a:prstGeom prst="rect">
            <a:avLst/>
          </a:prstGeom>
          <a:noFill/>
          <a:ln>
            <a:noFill/>
          </a:ln>
        </p:spPr>
      </p:pic>
      <p:pic>
        <p:nvPicPr>
          <p:cNvPr id="4100" name="Picture 4" descr="https://villasunflowerbeach.com/image/icerik/logo.png">
            <a:extLst>
              <a:ext uri="{FF2B5EF4-FFF2-40B4-BE49-F238E27FC236}">
                <a16:creationId xmlns:a16="http://schemas.microsoft.com/office/drawing/2014/main" id="{6D9B0CA7-7126-4E00-BF0A-81329834F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0706" y="335887"/>
            <a:ext cx="3224157" cy="1220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1"/>
          <p:cNvSpPr txBox="1">
            <a:spLocks noGrp="1"/>
          </p:cNvSpPr>
          <p:nvPr>
            <p:ph type="title"/>
          </p:nvPr>
        </p:nvSpPr>
        <p:spPr>
          <a:xfrm>
            <a:off x="677334" y="609600"/>
            <a:ext cx="8596668" cy="96150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TOPLUMA UYUM POLİTİKAMIZ</a:t>
            </a:r>
            <a:endParaRPr/>
          </a:p>
        </p:txBody>
      </p:sp>
      <p:sp>
        <p:nvSpPr>
          <p:cNvPr id="219" name="Google Shape;219;p11"/>
          <p:cNvSpPr txBox="1">
            <a:spLocks noGrp="1"/>
          </p:cNvSpPr>
          <p:nvPr>
            <p:ph type="body" idx="1"/>
          </p:nvPr>
        </p:nvSpPr>
        <p:spPr>
          <a:xfrm>
            <a:off x="677334" y="1745673"/>
            <a:ext cx="8250535" cy="469669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spcBef>
                <a:spcPts val="0"/>
              </a:spcBef>
              <a:spcAft>
                <a:spcPts val="0"/>
              </a:spcAft>
              <a:buSzPct val="79999"/>
              <a:buNone/>
            </a:pPr>
            <a:r>
              <a:rPr lang="tr-TR" dirty="0">
                <a:solidFill>
                  <a:srgbClr val="B0B0B0"/>
                </a:solidFill>
              </a:rPr>
              <a:t>Villa </a:t>
            </a:r>
            <a:r>
              <a:rPr lang="tr-TR" dirty="0" err="1">
                <a:solidFill>
                  <a:srgbClr val="B0B0B0"/>
                </a:solidFill>
              </a:rPr>
              <a:t>Sunflower</a:t>
            </a:r>
            <a:r>
              <a:rPr lang="tr-TR" dirty="0">
                <a:solidFill>
                  <a:srgbClr val="B0B0B0"/>
                </a:solidFill>
              </a:rPr>
              <a:t> </a:t>
            </a:r>
            <a:r>
              <a:rPr lang="tr-TR" dirty="0" err="1">
                <a:solidFill>
                  <a:srgbClr val="B0B0B0"/>
                </a:solidFill>
              </a:rPr>
              <a:t>Beach</a:t>
            </a:r>
            <a:r>
              <a:rPr lang="tr-TR" dirty="0">
                <a:solidFill>
                  <a:srgbClr val="B0B0B0"/>
                </a:solidFill>
              </a:rPr>
              <a:t> </a:t>
            </a:r>
            <a:r>
              <a:rPr lang="tr-TR" dirty="0" err="1">
                <a:solidFill>
                  <a:srgbClr val="B0B0B0"/>
                </a:solidFill>
              </a:rPr>
              <a:t>Hotel’in</a:t>
            </a:r>
            <a:r>
              <a:rPr lang="tr-TR" dirty="0">
                <a:solidFill>
                  <a:srgbClr val="B0B0B0"/>
                </a:solidFill>
              </a:rPr>
              <a:t> üst yönetimi, içinde bulunduğumuz yerel topluluğu desteklemeye ve onlarla çalışmaya kendisini adamıştır.  İşimizi, destinasyonun kültürünü ve mirasını ve yerel ekonomiyi korumaya ve tanıtmaya yardımcı olacak şekilde yürütmeyi taahhüt ediyoruz. </a:t>
            </a:r>
            <a:endParaRPr dirty="0"/>
          </a:p>
          <a:p>
            <a:pPr marL="0" lvl="0" indent="0" algn="l" rtl="0">
              <a:spcBef>
                <a:spcPts val="1000"/>
              </a:spcBef>
              <a:spcAft>
                <a:spcPts val="0"/>
              </a:spcAft>
              <a:buSzPct val="79999"/>
              <a:buNone/>
            </a:pPr>
            <a:r>
              <a:rPr lang="tr-TR" dirty="0">
                <a:solidFill>
                  <a:srgbClr val="B0B0B0"/>
                </a:solidFill>
              </a:rPr>
              <a:t>Yerel halkın refahına ve yaşam alanlarına katkıda bulunduğumuzdan emin olmak için, yerel topluluğumuzla sürekli bir diyalog sürdürmenin çok önemli olduğuna inanıyoruz. </a:t>
            </a:r>
            <a:endParaRPr dirty="0"/>
          </a:p>
          <a:p>
            <a:pPr marL="0" lvl="0" indent="0" algn="l" rtl="0">
              <a:spcBef>
                <a:spcPts val="1000"/>
              </a:spcBef>
              <a:spcAft>
                <a:spcPts val="0"/>
              </a:spcAft>
              <a:buSzPct val="79999"/>
              <a:buNone/>
            </a:pPr>
            <a:r>
              <a:rPr lang="tr-TR" dirty="0">
                <a:solidFill>
                  <a:srgbClr val="B0B0B0"/>
                </a:solidFill>
              </a:rPr>
              <a:t>Amaçlarımız:  </a:t>
            </a:r>
            <a:endParaRPr dirty="0"/>
          </a:p>
          <a:p>
            <a:pPr marL="0" lvl="0" indent="0" algn="l" rtl="0">
              <a:spcBef>
                <a:spcPts val="1000"/>
              </a:spcBef>
              <a:spcAft>
                <a:spcPts val="0"/>
              </a:spcAft>
              <a:buSzPct val="79999"/>
              <a:buNone/>
            </a:pPr>
            <a:r>
              <a:rPr lang="tr-TR" dirty="0">
                <a:solidFill>
                  <a:srgbClr val="B0B0B0"/>
                </a:solidFill>
              </a:rPr>
              <a:t>•	Topluluğu geliştiren girişimleri desteklemek. </a:t>
            </a:r>
            <a:endParaRPr dirty="0"/>
          </a:p>
          <a:p>
            <a:pPr marL="0" lvl="0" indent="0" algn="l" rtl="0">
              <a:spcBef>
                <a:spcPts val="1000"/>
              </a:spcBef>
              <a:spcAft>
                <a:spcPts val="0"/>
              </a:spcAft>
              <a:buSzPct val="79999"/>
              <a:buNone/>
            </a:pPr>
            <a:r>
              <a:rPr lang="tr-TR" dirty="0">
                <a:solidFill>
                  <a:srgbClr val="B0B0B0"/>
                </a:solidFill>
              </a:rPr>
              <a:t>•	Yerel ekonomiyi desteklemek. </a:t>
            </a:r>
            <a:endParaRPr dirty="0"/>
          </a:p>
          <a:p>
            <a:pPr marL="0" lvl="0" indent="0" algn="l" rtl="0">
              <a:spcBef>
                <a:spcPts val="1000"/>
              </a:spcBef>
              <a:spcAft>
                <a:spcPts val="0"/>
              </a:spcAft>
              <a:buSzPct val="79999"/>
              <a:buNone/>
            </a:pPr>
            <a:r>
              <a:rPr lang="tr-TR" dirty="0">
                <a:solidFill>
                  <a:srgbClr val="B0B0B0"/>
                </a:solidFill>
              </a:rPr>
              <a:t>•	Yerel kültüre, geleneklere ve yaşam biçimine saygı duymak ve korumak. </a:t>
            </a:r>
            <a:endParaRPr dirty="0"/>
          </a:p>
          <a:p>
            <a:pPr marL="0" lvl="0" indent="0" algn="l" rtl="0">
              <a:spcBef>
                <a:spcPts val="1000"/>
              </a:spcBef>
              <a:spcAft>
                <a:spcPts val="0"/>
              </a:spcAft>
              <a:buSzPct val="79999"/>
              <a:buNone/>
            </a:pPr>
            <a:r>
              <a:rPr lang="tr-TR" dirty="0">
                <a:solidFill>
                  <a:srgbClr val="B0B0B0"/>
                </a:solidFill>
              </a:rPr>
              <a:t>•	Temel kaynaklara ve hizmetlere erişimi desteklemek ve korumak.</a:t>
            </a:r>
            <a:endParaRPr dirty="0"/>
          </a:p>
          <a:p>
            <a:pPr marL="0" lvl="0" indent="0" algn="l" rtl="0">
              <a:spcBef>
                <a:spcPts val="1000"/>
              </a:spcBef>
              <a:spcAft>
                <a:spcPts val="0"/>
              </a:spcAft>
              <a:buSzPct val="79999"/>
              <a:buNone/>
            </a:pPr>
            <a:r>
              <a:rPr lang="tr-TR" dirty="0">
                <a:solidFill>
                  <a:srgbClr val="B0B0B0"/>
                </a:solidFill>
              </a:rPr>
              <a:t>Bu amaçla;</a:t>
            </a:r>
            <a:endParaRPr dirty="0"/>
          </a:p>
          <a:p>
            <a:pPr marL="0" lvl="0" indent="0" algn="l" rtl="0">
              <a:spcBef>
                <a:spcPts val="1000"/>
              </a:spcBef>
              <a:spcAft>
                <a:spcPts val="0"/>
              </a:spcAft>
              <a:buSzPct val="79999"/>
              <a:buNone/>
            </a:pPr>
            <a:r>
              <a:rPr lang="tr-TR" dirty="0">
                <a:solidFill>
                  <a:srgbClr val="B0B0B0"/>
                </a:solidFill>
              </a:rPr>
              <a:t>Mümkün olduğunda, satın alma politikamızda belirtildiği gibi yerel ve bölgesel ürün ve hizmetleri tercih ederiz. </a:t>
            </a:r>
            <a:endParaRPr dirty="0"/>
          </a:p>
          <a:p>
            <a:pPr marL="0" lvl="0" indent="0" algn="l" rtl="0">
              <a:spcBef>
                <a:spcPts val="1000"/>
              </a:spcBef>
              <a:spcAft>
                <a:spcPts val="0"/>
              </a:spcAft>
              <a:buSzPct val="79999"/>
              <a:buNone/>
            </a:pPr>
            <a:r>
              <a:rPr lang="tr-TR" dirty="0">
                <a:solidFill>
                  <a:srgbClr val="B0B0B0"/>
                </a:solidFill>
              </a:rPr>
              <a:t>İşe alım politikamızda belirtildiği gibi işe alım sürecinde yerelde yaşayan personeli tercih ederiz.  </a:t>
            </a:r>
            <a:endParaRPr dirty="0"/>
          </a:p>
          <a:p>
            <a:pPr marL="0" lvl="0" indent="0" algn="l" rtl="0">
              <a:spcBef>
                <a:spcPts val="1000"/>
              </a:spcBef>
              <a:spcAft>
                <a:spcPts val="0"/>
              </a:spcAft>
              <a:buSzPct val="79999"/>
              <a:buNone/>
            </a:pPr>
            <a:r>
              <a:rPr lang="tr-TR" dirty="0">
                <a:solidFill>
                  <a:srgbClr val="B0B0B0"/>
                </a:solidFill>
              </a:rPr>
              <a:t>İşbaşı eğitim programları ile öncelikli olarak yerel halka iş imkânı sağlarız. </a:t>
            </a:r>
            <a:endParaRPr dirty="0"/>
          </a:p>
          <a:p>
            <a:pPr marL="0" lvl="0" indent="0" algn="l" rtl="0">
              <a:spcBef>
                <a:spcPts val="1000"/>
              </a:spcBef>
              <a:spcAft>
                <a:spcPts val="0"/>
              </a:spcAft>
              <a:buSzPct val="79999"/>
              <a:buNone/>
            </a:pPr>
            <a:r>
              <a:rPr lang="tr-TR" dirty="0">
                <a:solidFill>
                  <a:srgbClr val="B0B0B0"/>
                </a:solidFill>
              </a:rPr>
              <a:t>İşimizin yerel topluluk üzerindeki etkilerini düzenli olarak değerlendirir ve etkilenen paydaşlarla iletişim kurarız. </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2"/>
          <p:cNvSpPr txBox="1">
            <a:spLocks noGrp="1"/>
          </p:cNvSpPr>
          <p:nvPr>
            <p:ph type="title"/>
          </p:nvPr>
        </p:nvSpPr>
        <p:spPr>
          <a:xfrm>
            <a:off x="677334" y="609599"/>
            <a:ext cx="8596668" cy="127738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endParaRPr/>
          </a:p>
        </p:txBody>
      </p:sp>
      <p:sp>
        <p:nvSpPr>
          <p:cNvPr id="225" name="Google Shape;225;p12"/>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r>
              <a:rPr lang="tr-TR">
                <a:solidFill>
                  <a:srgbClr val="B0B0B0"/>
                </a:solidFill>
              </a:rPr>
              <a:t>Yerel ve yerli halkla, yerel dernek ve ticaret odasının düzenli toplantıları aracılığıyla, sürekli diyalog halinde olarak onlara adil ve eşit davranılmasını sağlıyoruz.  Yerel yardım kuruluşlarına düzenli olarak çarşaf, havlu, mobilya ve elektrikli ekipman bağışlarız.  Misafirler ve çalışanlarımızla düzenli plaj temizliği yaparak, plajlarımızı ve kumullarımızı korumayı amaçlıyoruz.  Çeşitli yerel hayır kurumlarına yıllık mali katkılarda bulunuyoruz.  Misafirlerimizi, destinasyonun tarihini, kültürünü, gelenekleri ve yerel topluluğumuz ile birlikte, sunulan yerel ürün ve hizmetleri de keşfetmeye teşvik ediyoruz. Otel dışında, yerel halk, flora ve fauna ile ilgili nasıl sorumlu davranmaları gerektiği konusunda misafirlerimize rehberlik ederiz.   </a:t>
            </a:r>
            <a:endParaRPr/>
          </a:p>
          <a:p>
            <a:pPr marL="0" lvl="0" indent="0" algn="l" rtl="0">
              <a:spcBef>
                <a:spcPts val="1000"/>
              </a:spcBef>
              <a:spcAft>
                <a:spcPts val="0"/>
              </a:spcAft>
              <a:buSzPts val="1440"/>
              <a:buNone/>
            </a:pPr>
            <a:r>
              <a:rPr lang="tr-TR">
                <a:solidFill>
                  <a:srgbClr val="B0B0B0"/>
                </a:solidFill>
              </a:rPr>
              <a:t>Kültürel ve manevi açıdan önemli mekanların bakımına her yıl bağış yaparak ve misafirleri ziyaret etmeye teşvik ederek katkıda bulunuyoruz. </a:t>
            </a:r>
            <a:endParaRPr/>
          </a:p>
        </p:txBody>
      </p:sp>
      <p:pic>
        <p:nvPicPr>
          <p:cNvPr id="226" name="Google Shape;226;p12"/>
          <p:cNvPicPr preferRelativeResize="0"/>
          <p:nvPr/>
        </p:nvPicPr>
        <p:blipFill rotWithShape="1">
          <a:blip r:embed="rId3">
            <a:alphaModFix/>
          </a:blip>
          <a:srcRect/>
          <a:stretch/>
        </p:blipFill>
        <p:spPr>
          <a:xfrm>
            <a:off x="677334" y="609600"/>
            <a:ext cx="8596668" cy="127738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13"/>
          <p:cNvSpPr txBox="1">
            <a:spLocks noGrp="1"/>
          </p:cNvSpPr>
          <p:nvPr>
            <p:ph type="title"/>
          </p:nvPr>
        </p:nvSpPr>
        <p:spPr>
          <a:xfrm>
            <a:off x="748144" y="609600"/>
            <a:ext cx="8525857" cy="745375"/>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ÇEVRE VE SOSYAL POLİTİKAMIZ</a:t>
            </a:r>
            <a:br>
              <a:rPr lang="tr-TR"/>
            </a:br>
            <a:r>
              <a:rPr lang="tr-TR">
                <a:solidFill>
                  <a:srgbClr val="B0B0B0"/>
                </a:solidFill>
              </a:rPr>
              <a:t/>
            </a:r>
            <a:br>
              <a:rPr lang="tr-TR">
                <a:solidFill>
                  <a:srgbClr val="B0B0B0"/>
                </a:solidFill>
              </a:rPr>
            </a:br>
            <a:r>
              <a:rPr lang="tr-TR" sz="1800">
                <a:solidFill>
                  <a:srgbClr val="B0B0B0"/>
                </a:solidFill>
              </a:rPr>
              <a:t>Yaşadığımız çevre ve içinde bulunduğumuz topluma karşı koruyucu ve destekleyici olmak, bize ve bizden sonra gelecek kuşaklara yaşanılabilir bir gelecek bırakmak ‘Sosyal ve Çevresel Politikamızın’ temelidir.</a:t>
            </a:r>
            <a:br>
              <a:rPr lang="tr-TR" sz="1800">
                <a:solidFill>
                  <a:srgbClr val="B0B0B0"/>
                </a:solidFill>
              </a:rPr>
            </a:br>
            <a:r>
              <a:rPr lang="tr-TR" sz="1800">
                <a:solidFill>
                  <a:srgbClr val="B0B0B0"/>
                </a:solidFill>
              </a:rPr>
              <a:t>Bu amaç doğrultusunda elimizden gelen tüm gayreti göstererek;</a:t>
            </a:r>
            <a:br>
              <a:rPr lang="tr-TR" sz="1800">
                <a:solidFill>
                  <a:srgbClr val="B0B0B0"/>
                </a:solidFill>
              </a:rPr>
            </a:br>
            <a:r>
              <a:rPr lang="tr-TR" sz="1800">
                <a:solidFill>
                  <a:srgbClr val="B0B0B0"/>
                </a:solidFill>
              </a:rPr>
              <a:t>Çevre ile ilgili kesin amaç ve hedefler belirleyip, grubun çevre ile ilgili girişimlerinin temel unsuru olarak inceleme sürecini entegre ederiz.</a:t>
            </a:r>
            <a:br>
              <a:rPr lang="tr-TR" sz="1800">
                <a:solidFill>
                  <a:srgbClr val="B0B0B0"/>
                </a:solidFill>
              </a:rPr>
            </a:br>
            <a:r>
              <a:rPr lang="tr-TR" sz="1800">
                <a:solidFill>
                  <a:srgbClr val="B0B0B0"/>
                </a:solidFill>
              </a:rPr>
              <a:t>Daha az sayıda kaynak kullanmak ve asgari düzeyde enerji tüketmek suretiyle otel, yemek hizmeti, tesis ve diğer ilgili hizmetlerimizi, daha etkin ve kârlı bir faaliyet gösterecek şekilde tesis eder, yönetir ve muhafaza ederiz.</a:t>
            </a:r>
            <a:br>
              <a:rPr lang="tr-TR" sz="1800">
                <a:solidFill>
                  <a:srgbClr val="B0B0B0"/>
                </a:solidFill>
              </a:rPr>
            </a:br>
            <a:r>
              <a:rPr lang="tr-TR" sz="3100">
                <a:solidFill>
                  <a:srgbClr val="B0B0B0"/>
                </a:solidFill>
              </a:rPr>
              <a:t/>
            </a:r>
            <a:br>
              <a:rPr lang="tr-TR" sz="3100">
                <a:solidFill>
                  <a:srgbClr val="B0B0B0"/>
                </a:solidFill>
              </a:rPr>
            </a:br>
            <a:r>
              <a:rPr lang="tr-TR" sz="1800">
                <a:solidFill>
                  <a:srgbClr val="B0B0B0"/>
                </a:solidFill>
              </a:rPr>
              <a:t>Faaliyetlerimizi kontrol altında tutarak; su tüketimi, kimyasal tüketim ve atık üretimimizi azaltırız. Kullandığımız kimyasalları seçiminde doğayı korumayı öncelikli ilke olarak kabul ederiz. Sürekli olarak çevresel faaliyet geliştirerek faaliyetlerimizin çevre üzerindeki etkilerini aza indirgeriz.</a:t>
            </a:r>
            <a:br>
              <a:rPr lang="tr-TR" sz="1800">
                <a:solidFill>
                  <a:srgbClr val="B0B0B0"/>
                </a:solidFill>
              </a:rPr>
            </a:br>
            <a:r>
              <a:rPr lang="tr-TR" sz="1800">
                <a:solidFill>
                  <a:srgbClr val="B0B0B0"/>
                </a:solidFill>
              </a:rPr>
              <a:t>Çalışanlarımız, müşterilerimiz, tedarikçilerimiz ve genel olarak toplum arasında çevre konusunda bilinç oluşturmak için etkinlikler düzenleriz. Aynı zamanda ihtiyaç sahibi insanlarla ilgili proje etkinlikleri düzenler ve bu etkinliklere katılım sağlarız. Yaptığımız faaliyetler bölgemizdeki yaşayan insanların hem mesleki gelişimlerini hem de ihtiyaç sahibi insanları imkânlardan yararlandırır.</a:t>
            </a:r>
            <a:br>
              <a:rPr lang="tr-TR" sz="1800">
                <a:solidFill>
                  <a:srgbClr val="B0B0B0"/>
                </a:solidFill>
              </a:rPr>
            </a:br>
            <a:r>
              <a:rPr lang="tr-TR">
                <a:solidFill>
                  <a:srgbClr val="B0B0B0"/>
                </a:solidFill>
              </a:rPr>
              <a:t/>
            </a:r>
            <a:br>
              <a:rPr lang="tr-TR">
                <a:solidFill>
                  <a:srgbClr val="B0B0B0"/>
                </a:solidFill>
              </a:rPr>
            </a:br>
            <a:r>
              <a:rPr lang="tr-TR"/>
              <a:t/>
            </a:r>
            <a:br>
              <a:rPr lang="tr-TR"/>
            </a:br>
            <a:endParaRPr/>
          </a:p>
        </p:txBody>
      </p:sp>
      <p:pic>
        <p:nvPicPr>
          <p:cNvPr id="232" name="Google Shape;232;p13"/>
          <p:cNvPicPr preferRelativeResize="0">
            <a:picLocks noGrp="1"/>
          </p:cNvPicPr>
          <p:nvPr>
            <p:ph type="body" idx="1"/>
          </p:nvPr>
        </p:nvPicPr>
        <p:blipFill rotWithShape="1">
          <a:blip r:embed="rId3">
            <a:alphaModFix/>
          </a:blip>
          <a:srcRect/>
          <a:stretch/>
        </p:blipFill>
        <p:spPr>
          <a:xfrm>
            <a:off x="7115695" y="-27766"/>
            <a:ext cx="2028304" cy="16487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4"/>
          <p:cNvSpPr txBox="1">
            <a:spLocks noGrp="1"/>
          </p:cNvSpPr>
          <p:nvPr>
            <p:ph type="title"/>
          </p:nvPr>
        </p:nvSpPr>
        <p:spPr>
          <a:xfrm>
            <a:off x="677334" y="609600"/>
            <a:ext cx="8596668" cy="737062"/>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İŞ SAĞLIĞI VE GÜVENLİĞİ POLİTİKAMIZ</a:t>
            </a:r>
            <a:br>
              <a:rPr lang="tr-TR"/>
            </a:br>
            <a:endParaRPr/>
          </a:p>
        </p:txBody>
      </p:sp>
      <p:sp>
        <p:nvSpPr>
          <p:cNvPr id="238" name="Google Shape;238;p14"/>
          <p:cNvSpPr txBox="1">
            <a:spLocks noGrp="1"/>
          </p:cNvSpPr>
          <p:nvPr>
            <p:ph type="body" idx="1"/>
          </p:nvPr>
        </p:nvSpPr>
        <p:spPr>
          <a:xfrm>
            <a:off x="465513" y="1512917"/>
            <a:ext cx="8808489" cy="452844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20"/>
              <a:buNone/>
            </a:pPr>
            <a:r>
              <a:rPr lang="tr-TR" sz="1400" dirty="0">
                <a:solidFill>
                  <a:srgbClr val="B0B0B0"/>
                </a:solidFill>
              </a:rPr>
              <a:t>Villa </a:t>
            </a:r>
            <a:r>
              <a:rPr lang="tr-TR" sz="1400" dirty="0" err="1">
                <a:solidFill>
                  <a:srgbClr val="B0B0B0"/>
                </a:solidFill>
              </a:rPr>
              <a:t>Sunflower</a:t>
            </a:r>
            <a:r>
              <a:rPr lang="tr-TR" sz="1400" dirty="0">
                <a:solidFill>
                  <a:srgbClr val="B0B0B0"/>
                </a:solidFill>
              </a:rPr>
              <a:t> </a:t>
            </a:r>
            <a:r>
              <a:rPr lang="tr-TR" sz="1400" dirty="0" err="1">
                <a:solidFill>
                  <a:srgbClr val="B0B0B0"/>
                </a:solidFill>
              </a:rPr>
              <a:t>Beach</a:t>
            </a:r>
            <a:r>
              <a:rPr lang="tr-TR" sz="1400" dirty="0">
                <a:solidFill>
                  <a:srgbClr val="B0B0B0"/>
                </a:solidFill>
              </a:rPr>
              <a:t> Hotel tüm çalışanlar, taşeronlar ve misafirler dahil olmak üzere işyerinde bulunan herkesin sağlık, güvenlik ve refahını sağlamayı amaçlar. Tesis içerisinde çalışanlar, yükleniciler ve ziyaretçilerin dikkat etmeleri gereken görevleri vardır; güvenli çalışma sorumluluğunu taşımak, kendi sağlık ve güvenlikleri için tüm makul önlemleri almak ve davranışları sonucu etkilenebilecek diğer tüm insanların sağlık ve güvenliğini göz önünde bulundurmaktadır. İlgili tüm faaliyetlerde ihtiyaç olduğu zaman işletmede çalışanlar ve/veya dışarıdan hizmet alımıyla uygun uzmanlardan yararlanarak iş güvenliği koşullarını iyileştirmek için tüm makul ve uygulanabilir adımları atacaktır.</a:t>
            </a:r>
            <a:endParaRPr dirty="0"/>
          </a:p>
          <a:p>
            <a:pPr marL="342900" lvl="0" indent="-342900" algn="l" rtl="0">
              <a:spcBef>
                <a:spcPts val="1000"/>
              </a:spcBef>
              <a:spcAft>
                <a:spcPts val="0"/>
              </a:spcAft>
              <a:buSzPts val="1120"/>
              <a:buFont typeface="Noto Sans Symbols"/>
              <a:buChar char="⮚"/>
            </a:pPr>
            <a:r>
              <a:rPr lang="tr-TR" sz="1400" dirty="0">
                <a:solidFill>
                  <a:srgbClr val="B0B0B0"/>
                </a:solidFill>
              </a:rPr>
              <a:t>Tüm çalışanların, yüklenicilerin ve ziyaretçilerin iş güvenliğini iyileştirmek için alınacak önlemlerin geliştirilmesi ve desteklenmesi kapsamında etkin katılımını teşvik ederek bir iş güvenliği kültürü oluşturmak.</a:t>
            </a:r>
            <a:endParaRPr dirty="0"/>
          </a:p>
          <a:p>
            <a:pPr marL="342900" lvl="0" indent="-342900" algn="l" rtl="0">
              <a:spcBef>
                <a:spcPts val="1000"/>
              </a:spcBef>
              <a:spcAft>
                <a:spcPts val="0"/>
              </a:spcAft>
              <a:buSzPts val="1120"/>
              <a:buFont typeface="Noto Sans Symbols"/>
              <a:buChar char="⮚"/>
            </a:pPr>
            <a:r>
              <a:rPr lang="tr-TR" sz="1400" dirty="0">
                <a:solidFill>
                  <a:srgbClr val="B0B0B0"/>
                </a:solidFill>
              </a:rPr>
              <a:t>Yürürlükteki tüm İSG ile ilgili mevzuat, düzenlemeler ve standartlarıyla uyumlu olmak.</a:t>
            </a:r>
            <a:endParaRPr dirty="0"/>
          </a:p>
          <a:p>
            <a:pPr marL="342900" lvl="0" indent="-342900" algn="l" rtl="0">
              <a:spcBef>
                <a:spcPts val="1000"/>
              </a:spcBef>
              <a:spcAft>
                <a:spcPts val="0"/>
              </a:spcAft>
              <a:buSzPts val="1120"/>
              <a:buFont typeface="Noto Sans Symbols"/>
              <a:buChar char="⮚"/>
            </a:pPr>
            <a:r>
              <a:rPr lang="tr-TR" sz="1400" dirty="0">
                <a:solidFill>
                  <a:srgbClr val="B0B0B0"/>
                </a:solidFill>
              </a:rPr>
              <a:t>Organizasyon kapsamındaki risklerle ilgili ve bunlara uygun risk ve tehlike yönetim sistemleri uygulamak.</a:t>
            </a:r>
            <a:endParaRPr dirty="0"/>
          </a:p>
          <a:p>
            <a:pPr marL="342900" lvl="0" indent="-342900" algn="l" rtl="0">
              <a:spcBef>
                <a:spcPts val="1000"/>
              </a:spcBef>
              <a:spcAft>
                <a:spcPts val="0"/>
              </a:spcAft>
              <a:buSzPts val="1120"/>
              <a:buFont typeface="Noto Sans Symbols"/>
              <a:buChar char="⮚"/>
            </a:pPr>
            <a:r>
              <a:rPr lang="tr-TR" sz="1400" dirty="0">
                <a:solidFill>
                  <a:srgbClr val="B0B0B0"/>
                </a:solidFill>
              </a:rPr>
              <a:t>Kontrollü çalışma için güvenli çalışma alanı ve donanım sağlamak.</a:t>
            </a:r>
            <a:endParaRPr dirty="0"/>
          </a:p>
          <a:p>
            <a:pPr marL="342900" lvl="0" indent="-342900" algn="l" rtl="0">
              <a:spcBef>
                <a:spcPts val="1000"/>
              </a:spcBef>
              <a:spcAft>
                <a:spcPts val="0"/>
              </a:spcAft>
              <a:buSzPts val="1120"/>
              <a:buFont typeface="Noto Sans Symbols"/>
              <a:buChar char="⮚"/>
            </a:pPr>
            <a:r>
              <a:rPr lang="tr-TR" sz="1400" dirty="0">
                <a:solidFill>
                  <a:srgbClr val="B0B0B0"/>
                </a:solidFill>
              </a:rPr>
              <a:t>Tüm ilgili personel için uygun İSG eğitimi sağlamak.</a:t>
            </a:r>
            <a:endParaRPr dirty="0"/>
          </a:p>
          <a:p>
            <a:pPr marL="342900" lvl="0" indent="-342900" algn="l" rtl="0">
              <a:spcBef>
                <a:spcPts val="1000"/>
              </a:spcBef>
              <a:spcAft>
                <a:spcPts val="0"/>
              </a:spcAft>
              <a:buSzPts val="1120"/>
              <a:buFont typeface="Noto Sans Symbols"/>
              <a:buChar char="⮚"/>
            </a:pPr>
            <a:r>
              <a:rPr lang="tr-TR" sz="1400" dirty="0">
                <a:solidFill>
                  <a:srgbClr val="B0B0B0"/>
                </a:solidFill>
              </a:rPr>
              <a:t>İşyerindeki sağlık ve güvenliği geliştirmek için yıllık bir İSG programı oluşturmak.</a:t>
            </a:r>
            <a:endParaRPr dirty="0"/>
          </a:p>
          <a:p>
            <a:pPr marL="0" lvl="0" indent="0" algn="l" rtl="0">
              <a:spcBef>
                <a:spcPts val="1000"/>
              </a:spcBef>
              <a:spcAft>
                <a:spcPts val="0"/>
              </a:spcAft>
              <a:buSzPts val="1280"/>
              <a:buNone/>
            </a:pPr>
            <a:r>
              <a:rPr lang="tr-TR" sz="1600" dirty="0">
                <a:solidFill>
                  <a:srgbClr val="B0B0B0"/>
                </a:solidFill>
              </a:rPr>
              <a:t/>
            </a:r>
            <a:br>
              <a:rPr lang="tr-TR" sz="1600" dirty="0">
                <a:solidFill>
                  <a:srgbClr val="B0B0B0"/>
                </a:solidFill>
              </a:rPr>
            </a:br>
            <a:endParaRPr sz="1600" dirty="0">
              <a:solidFill>
                <a:srgbClr val="B0B0B0"/>
              </a:solidFill>
            </a:endParaRPr>
          </a:p>
        </p:txBody>
      </p:sp>
      <p:pic>
        <p:nvPicPr>
          <p:cNvPr id="239" name="Google Shape;239;p14"/>
          <p:cNvPicPr preferRelativeResize="0"/>
          <p:nvPr/>
        </p:nvPicPr>
        <p:blipFill rotWithShape="1">
          <a:blip r:embed="rId3">
            <a:alphaModFix/>
          </a:blip>
          <a:srcRect/>
          <a:stretch/>
        </p:blipFill>
        <p:spPr>
          <a:xfrm>
            <a:off x="7489768" y="4686389"/>
            <a:ext cx="1316600" cy="104108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5"/>
          <p:cNvSpPr txBox="1">
            <a:spLocks noGrp="1"/>
          </p:cNvSpPr>
          <p:nvPr>
            <p:ph type="title"/>
          </p:nvPr>
        </p:nvSpPr>
        <p:spPr>
          <a:xfrm>
            <a:off x="677334" y="609600"/>
            <a:ext cx="8596668" cy="82850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İŞ SAĞLIĞI VE GÜVENLİĞİ POLİTİKAMIZ</a:t>
            </a:r>
            <a:endParaRPr/>
          </a:p>
        </p:txBody>
      </p:sp>
      <p:sp>
        <p:nvSpPr>
          <p:cNvPr id="245" name="Google Shape;245;p15"/>
          <p:cNvSpPr txBox="1">
            <a:spLocks noGrp="1"/>
          </p:cNvSpPr>
          <p:nvPr>
            <p:ph type="body" idx="1"/>
          </p:nvPr>
        </p:nvSpPr>
        <p:spPr>
          <a:xfrm>
            <a:off x="677334" y="2019993"/>
            <a:ext cx="8596668" cy="402136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280"/>
              <a:buFont typeface="Noto Sans Symbols"/>
              <a:buChar char="⮚"/>
            </a:pPr>
            <a:r>
              <a:rPr lang="tr-TR" sz="1600" dirty="0">
                <a:solidFill>
                  <a:srgbClr val="B0B0B0"/>
                </a:solidFill>
              </a:rPr>
              <a:t>İSG performansını sürekli olarak iyileştirmek için yeterli kaynak ayırmak.</a:t>
            </a:r>
            <a:endParaRPr dirty="0"/>
          </a:p>
          <a:p>
            <a:pPr marL="342900" lvl="0" indent="-342900" algn="l" rtl="0">
              <a:spcBef>
                <a:spcPts val="1000"/>
              </a:spcBef>
              <a:spcAft>
                <a:spcPts val="0"/>
              </a:spcAft>
              <a:buSzPts val="1280"/>
              <a:buFont typeface="Noto Sans Symbols"/>
              <a:buChar char="⮚"/>
            </a:pPr>
            <a:r>
              <a:rPr lang="tr-TR" sz="1600" dirty="0">
                <a:solidFill>
                  <a:srgbClr val="B0B0B0"/>
                </a:solidFill>
              </a:rPr>
              <a:t>Çalışanlar için düzenli olarak sağlık gözetimi sağlamak.</a:t>
            </a:r>
            <a:endParaRPr dirty="0"/>
          </a:p>
          <a:p>
            <a:pPr marL="342900" lvl="0" indent="-342900" algn="l" rtl="0">
              <a:spcBef>
                <a:spcPts val="1000"/>
              </a:spcBef>
              <a:spcAft>
                <a:spcPts val="0"/>
              </a:spcAft>
              <a:buSzPts val="1280"/>
              <a:buFont typeface="Noto Sans Symbols"/>
              <a:buChar char="⮚"/>
            </a:pPr>
            <a:r>
              <a:rPr lang="tr-TR" sz="1600" dirty="0">
                <a:solidFill>
                  <a:srgbClr val="B0B0B0"/>
                </a:solidFill>
              </a:rPr>
              <a:t>Tüm olaylara aktif olarak müdahale etmek, bunları soruşturmak ve yaralanan çalışanların uygun işlere, hak taleplerinin adil yönetimi ve rehabilitasyon</a:t>
            </a:r>
            <a:endParaRPr dirty="0"/>
          </a:p>
          <a:p>
            <a:pPr marL="342900" lvl="0" indent="-342900" algn="l" rtl="0">
              <a:spcBef>
                <a:spcPts val="1000"/>
              </a:spcBef>
              <a:spcAft>
                <a:spcPts val="0"/>
              </a:spcAft>
              <a:buSzPts val="1280"/>
              <a:buFont typeface="Noto Sans Symbols"/>
              <a:buChar char="⮚"/>
            </a:pPr>
            <a:r>
              <a:rPr lang="tr-TR" sz="1600" dirty="0">
                <a:solidFill>
                  <a:srgbClr val="B0B0B0"/>
                </a:solidFill>
              </a:rPr>
              <a:t>uygulamaları yoluyla ilk fırsatta geri dönmesini sağlamak.</a:t>
            </a:r>
            <a:endParaRPr dirty="0"/>
          </a:p>
          <a:p>
            <a:pPr marL="342900" lvl="0" indent="-342900" algn="l" rtl="0">
              <a:spcBef>
                <a:spcPts val="1000"/>
              </a:spcBef>
              <a:spcAft>
                <a:spcPts val="0"/>
              </a:spcAft>
              <a:buSzPts val="1280"/>
              <a:buFont typeface="Noto Sans Symbols"/>
              <a:buChar char="⮚"/>
            </a:pPr>
            <a:r>
              <a:rPr lang="tr-TR" sz="1600" dirty="0">
                <a:solidFill>
                  <a:srgbClr val="B0B0B0"/>
                </a:solidFill>
              </a:rPr>
              <a:t>Villa </a:t>
            </a:r>
            <a:r>
              <a:rPr lang="tr-TR" sz="1600" dirty="0" err="1">
                <a:solidFill>
                  <a:srgbClr val="B0B0B0"/>
                </a:solidFill>
              </a:rPr>
              <a:t>Sunflower</a:t>
            </a:r>
            <a:r>
              <a:rPr lang="tr-TR" sz="1600" dirty="0">
                <a:solidFill>
                  <a:srgbClr val="B0B0B0"/>
                </a:solidFill>
              </a:rPr>
              <a:t> </a:t>
            </a:r>
            <a:r>
              <a:rPr lang="tr-TR" sz="1600" dirty="0" err="1">
                <a:solidFill>
                  <a:srgbClr val="B0B0B0"/>
                </a:solidFill>
              </a:rPr>
              <a:t>Beach</a:t>
            </a:r>
            <a:r>
              <a:rPr lang="tr-TR" sz="1600" dirty="0">
                <a:solidFill>
                  <a:srgbClr val="B0B0B0"/>
                </a:solidFill>
              </a:rPr>
              <a:t> Hotel tüm çalışanlar, taşeronlar ve misafirler dahil olmak üzere işyerinde bulunan herkesin sağlık, güvenlik ve refahını sağlamayı amaçlar. Tesis içerisinde çalışanlar, yükleniciler ve ziyaretçilerin dikkat etmeleri gereken görevleri vardır; güvenli çalışma sorumluluğunu taşımak, kendi sağlık ve güvenlikleri için tüm makul önlemleri almak ve davranışları sonucu etkilenebilecek diğer tüm insanların sağlık ve güvenliğini göz önünde bulundurmaktadır.</a:t>
            </a:r>
            <a:endParaRPr dirty="0"/>
          </a:p>
          <a:p>
            <a:pPr marL="342900" lvl="0" indent="-342900" algn="l" rtl="0">
              <a:spcBef>
                <a:spcPts val="1000"/>
              </a:spcBef>
              <a:spcAft>
                <a:spcPts val="0"/>
              </a:spcAft>
              <a:buSzPts val="1280"/>
              <a:buFont typeface="Noto Sans Symbols"/>
              <a:buChar char="⮚"/>
            </a:pPr>
            <a:r>
              <a:rPr lang="tr-TR" sz="1600" dirty="0">
                <a:solidFill>
                  <a:srgbClr val="B0B0B0"/>
                </a:solidFill>
              </a:rPr>
              <a:t>Bu standartlar işletmede sürekli iyileşmenin sağlanabilmesini kolaylaştırmak amacıyla bütünlük ve etkinliğin korunduğundan emin olmak için düzenli olarak izlenecektir.</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16"/>
          <p:cNvSpPr txBox="1">
            <a:spLocks noGrp="1"/>
          </p:cNvSpPr>
          <p:nvPr>
            <p:ph type="title"/>
          </p:nvPr>
        </p:nvSpPr>
        <p:spPr>
          <a:xfrm>
            <a:off x="677334" y="609600"/>
            <a:ext cx="8596668" cy="786938"/>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SÜRDÜRÜLEBİLİRLİK POLİTİKAMIZ</a:t>
            </a:r>
            <a:br>
              <a:rPr lang="tr-TR"/>
            </a:br>
            <a:endParaRPr/>
          </a:p>
        </p:txBody>
      </p:sp>
      <p:sp>
        <p:nvSpPr>
          <p:cNvPr id="251" name="Google Shape;251;p16"/>
          <p:cNvSpPr txBox="1">
            <a:spLocks noGrp="1"/>
          </p:cNvSpPr>
          <p:nvPr>
            <p:ph type="body" idx="1"/>
          </p:nvPr>
        </p:nvSpPr>
        <p:spPr>
          <a:xfrm>
            <a:off x="419640" y="1313411"/>
            <a:ext cx="8596668" cy="4270751"/>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SzPct val="79999"/>
              <a:buChar char="►"/>
            </a:pPr>
            <a:r>
              <a:rPr lang="tr-TR">
                <a:solidFill>
                  <a:srgbClr val="B0B0B0"/>
                </a:solidFill>
              </a:rPr>
              <a:t>Çevreyi korumak ve sürdürülebilir turizmin gerekliliğini sağlamak amacıyla çevreye olan etkilerimizi tespit eder, olumsuz etkileri, olası tehlikeleri ve atıklarımızı kontrol altına alırız. Doğal kaynakların kullanımını, enerji tüketimini, hava, su ve toprak kirlenmesini en aza indirgemek için gayret ederiz.</a:t>
            </a:r>
            <a:endParaRPr/>
          </a:p>
          <a:p>
            <a:pPr marL="342900" lvl="0" indent="-342900" algn="l" rtl="0">
              <a:spcBef>
                <a:spcPts val="1000"/>
              </a:spcBef>
              <a:spcAft>
                <a:spcPts val="0"/>
              </a:spcAft>
              <a:buSzPct val="79999"/>
              <a:buChar char="►"/>
            </a:pPr>
            <a:r>
              <a:rPr lang="tr-TR">
                <a:solidFill>
                  <a:srgbClr val="B0B0B0"/>
                </a:solidFill>
              </a:rPr>
              <a:t>Ülkemizde yürürlükte olan çevre, iş sağlığı güvenliği ve insan hakları ile ilgili yayımlanmış olan kanun, yönetmelik, mevzuat ve düzenlemelere uyar, tüm gereklilikleri eksiksiz yerine getiririz. Faaliyetlerimizi yürütürken misafir ve çalışanlarımızı meydana gelebilecek yaralanmalardan, hastalıklardan korumak ve iyi çalışma koşulları sağlamak için gerekli önlemleri alır ve uygularız.</a:t>
            </a:r>
            <a:endParaRPr/>
          </a:p>
          <a:p>
            <a:pPr marL="342900" lvl="0" indent="-342900" algn="l" rtl="0">
              <a:spcBef>
                <a:spcPts val="1000"/>
              </a:spcBef>
              <a:spcAft>
                <a:spcPts val="0"/>
              </a:spcAft>
              <a:buSzPct val="79999"/>
              <a:buChar char="►"/>
            </a:pPr>
            <a:r>
              <a:rPr lang="tr-TR">
                <a:solidFill>
                  <a:srgbClr val="B0B0B0"/>
                </a:solidFill>
              </a:rPr>
              <a:t>Çevre bilinci ve sosyal sorumluluklarımızın; sadece çalışanlarımızca değil, konuklarımız, tedarikçiler, alt taşeronlar ve yetkili mercilerce de benimsenmesini sağlamaya çalışırız. Yerel yönetimler, tedarikçi firmalar ve sivil toplum kuruluşlarıyla iş birliği yaparak çevre koruma ve sosyal sorumluluk projeleri üretilmesine katkıda bulunuruz.</a:t>
            </a:r>
            <a:endParaRPr/>
          </a:p>
          <a:p>
            <a:pPr marL="342900" lvl="0" indent="-342900" algn="l" rtl="0">
              <a:spcBef>
                <a:spcPts val="1000"/>
              </a:spcBef>
              <a:spcAft>
                <a:spcPts val="0"/>
              </a:spcAft>
              <a:buSzPct val="79999"/>
              <a:buChar char="►"/>
            </a:pPr>
            <a:r>
              <a:rPr lang="tr-TR">
                <a:solidFill>
                  <a:srgbClr val="B0B0B0"/>
                </a:solidFill>
              </a:rPr>
              <a:t>Bulunduğumuz yerlerde, yerel istihdamı arttırmak, doğal yaşamı korumak ve zenginleştirmek için gerekli her türlü önlemi alır, çevremize sahip çıkmak adına yaptığımız tüm faaliyetleri kamuoyuyla paylaşırız.</a:t>
            </a:r>
            <a:endParaRPr/>
          </a:p>
          <a:p>
            <a:pPr marL="342900" lvl="0" indent="-258318" algn="l" rtl="0">
              <a:spcBef>
                <a:spcPts val="1000"/>
              </a:spcBef>
              <a:spcAft>
                <a:spcPts val="0"/>
              </a:spcAft>
              <a:buSzPct val="79999"/>
              <a:buNone/>
            </a:pPr>
            <a:endParaRPr/>
          </a:p>
        </p:txBody>
      </p:sp>
      <p:pic>
        <p:nvPicPr>
          <p:cNvPr id="252" name="Google Shape;252;p16"/>
          <p:cNvPicPr preferRelativeResize="0"/>
          <p:nvPr/>
        </p:nvPicPr>
        <p:blipFill rotWithShape="1">
          <a:blip r:embed="rId3">
            <a:alphaModFix/>
          </a:blip>
          <a:srcRect/>
          <a:stretch/>
        </p:blipFill>
        <p:spPr>
          <a:xfrm>
            <a:off x="776509" y="5419898"/>
            <a:ext cx="3138785" cy="123028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7"/>
          <p:cNvSpPr txBox="1">
            <a:spLocks noGrp="1"/>
          </p:cNvSpPr>
          <p:nvPr>
            <p:ph type="body" idx="1"/>
          </p:nvPr>
        </p:nvSpPr>
        <p:spPr>
          <a:xfrm>
            <a:off x="677334" y="1611517"/>
            <a:ext cx="8596668" cy="4429845"/>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spcBef>
                <a:spcPts val="0"/>
              </a:spcBef>
              <a:spcAft>
                <a:spcPts val="0"/>
              </a:spcAft>
              <a:buSzPct val="79999"/>
              <a:buNone/>
            </a:pPr>
            <a:r>
              <a:rPr lang="tr-TR" dirty="0">
                <a:solidFill>
                  <a:srgbClr val="B0B0B0"/>
                </a:solidFill>
              </a:rPr>
              <a:t>     Sürdürülebilir tedarik anlayışı doğrultusunda tedarikçilerimizin/çözüm ortaklarımızın; </a:t>
            </a:r>
            <a:endParaRPr dirty="0"/>
          </a:p>
          <a:p>
            <a:pPr marL="342900" lvl="0" indent="-342900" algn="l" rtl="0">
              <a:spcBef>
                <a:spcPts val="1000"/>
              </a:spcBef>
              <a:spcAft>
                <a:spcPts val="0"/>
              </a:spcAft>
              <a:buSzPct val="79999"/>
              <a:buChar char="►"/>
            </a:pPr>
            <a:r>
              <a:rPr lang="tr-TR" dirty="0">
                <a:solidFill>
                  <a:srgbClr val="B0B0B0"/>
                </a:solidFill>
              </a:rPr>
              <a:t>Kalite Güvence Yönetim Sistemleri, Çevre ve İş Sağlığı Güvenliği Yönetim Sistemleri, uluslararası düzeyde kabul görmüş çevre ve sürdürülebilirlik </a:t>
            </a:r>
            <a:r>
              <a:rPr lang="tr-TR" dirty="0" err="1">
                <a:solidFill>
                  <a:srgbClr val="B0B0B0"/>
                </a:solidFill>
              </a:rPr>
              <a:t>etiktlerine</a:t>
            </a:r>
            <a:r>
              <a:rPr lang="tr-TR" dirty="0">
                <a:solidFill>
                  <a:srgbClr val="B0B0B0"/>
                </a:solidFill>
              </a:rPr>
              <a:t>/sertifikalarına sahip olmasına, </a:t>
            </a:r>
            <a:endParaRPr dirty="0"/>
          </a:p>
          <a:p>
            <a:pPr marL="342900" lvl="0" indent="-342900" algn="l" rtl="0">
              <a:spcBef>
                <a:spcPts val="1000"/>
              </a:spcBef>
              <a:spcAft>
                <a:spcPts val="0"/>
              </a:spcAft>
              <a:buSzPct val="79999"/>
              <a:buChar char="►"/>
            </a:pPr>
            <a:r>
              <a:rPr lang="tr-TR" dirty="0">
                <a:solidFill>
                  <a:srgbClr val="B0B0B0"/>
                </a:solidFill>
              </a:rPr>
              <a:t>Üretim ve tedarikte, çevreye zararlı etkilerinin olmamasına, çevre mevzuatlarına uyuyor olmasına,</a:t>
            </a:r>
            <a:endParaRPr dirty="0"/>
          </a:p>
          <a:p>
            <a:pPr marL="342900" lvl="0" indent="-342900" algn="l" rtl="0">
              <a:spcBef>
                <a:spcPts val="1000"/>
              </a:spcBef>
              <a:spcAft>
                <a:spcPts val="0"/>
              </a:spcAft>
              <a:buSzPct val="79999"/>
              <a:buChar char="►"/>
            </a:pPr>
            <a:r>
              <a:rPr lang="tr-TR" dirty="0">
                <a:solidFill>
                  <a:srgbClr val="B0B0B0"/>
                </a:solidFill>
              </a:rPr>
              <a:t>Kaynakları; doğal yaşama, ekosisteme zarar vermeden, uygun bir şekilde kullanıyor/tüketiyor olmasına, avlanma yasaklarına uyuyor olmasına,</a:t>
            </a:r>
            <a:endParaRPr dirty="0"/>
          </a:p>
          <a:p>
            <a:pPr marL="342900" lvl="0" indent="-342900" algn="l" rtl="0">
              <a:spcBef>
                <a:spcPts val="1000"/>
              </a:spcBef>
              <a:spcAft>
                <a:spcPts val="0"/>
              </a:spcAft>
              <a:buSzPct val="79999"/>
              <a:buChar char="►"/>
            </a:pPr>
            <a:r>
              <a:rPr lang="tr-TR" dirty="0">
                <a:solidFill>
                  <a:srgbClr val="B0B0B0"/>
                </a:solidFill>
              </a:rPr>
              <a:t>Atıklarını en aza indirmek ve doğru yönetmek için çalışıyor olmasına, ürün ambalajlarında daha az ambalajlamaya veya dökme ambalajlama alternatifleri sunuyor olmasına,</a:t>
            </a:r>
            <a:endParaRPr dirty="0"/>
          </a:p>
          <a:p>
            <a:pPr marL="342900" lvl="0" indent="-342900" algn="l" rtl="0">
              <a:spcBef>
                <a:spcPts val="1000"/>
              </a:spcBef>
              <a:spcAft>
                <a:spcPts val="0"/>
              </a:spcAft>
              <a:buSzPct val="79999"/>
              <a:buChar char="►"/>
            </a:pPr>
            <a:r>
              <a:rPr lang="tr-TR" dirty="0">
                <a:solidFill>
                  <a:srgbClr val="B0B0B0"/>
                </a:solidFill>
              </a:rPr>
              <a:t>Çevre dostu, tasarruflu, yöresel, etik değerlere önem veren, geri dönüşebilir veya geri dönüştürülmüş malzeme kullanan, organik, </a:t>
            </a:r>
            <a:r>
              <a:rPr lang="tr-TR" dirty="0" err="1">
                <a:solidFill>
                  <a:srgbClr val="B0B0B0"/>
                </a:solidFill>
              </a:rPr>
              <a:t>bio</a:t>
            </a:r>
            <a:r>
              <a:rPr lang="tr-TR" dirty="0">
                <a:solidFill>
                  <a:srgbClr val="B0B0B0"/>
                </a:solidFill>
              </a:rPr>
              <a:t>, </a:t>
            </a:r>
            <a:r>
              <a:rPr lang="tr-TR" dirty="0" err="1">
                <a:solidFill>
                  <a:srgbClr val="B0B0B0"/>
                </a:solidFill>
              </a:rPr>
              <a:t>vegan</a:t>
            </a:r>
            <a:r>
              <a:rPr lang="tr-TR" dirty="0">
                <a:solidFill>
                  <a:srgbClr val="B0B0B0"/>
                </a:solidFill>
              </a:rPr>
              <a:t>, hayvanlar üzerinde denenmemiş, zararlı kimyasal bileşenler içermeyen vb. alternatifleri sunmalarına,</a:t>
            </a:r>
            <a:endParaRPr dirty="0"/>
          </a:p>
          <a:p>
            <a:pPr marL="342900" lvl="0" indent="-342900" algn="l" rtl="0">
              <a:spcBef>
                <a:spcPts val="1000"/>
              </a:spcBef>
              <a:spcAft>
                <a:spcPts val="0"/>
              </a:spcAft>
              <a:buSzPct val="79999"/>
              <a:buChar char="►"/>
            </a:pPr>
            <a:r>
              <a:rPr lang="tr-TR" dirty="0">
                <a:solidFill>
                  <a:srgbClr val="B0B0B0"/>
                </a:solidFill>
              </a:rPr>
              <a:t>Yerli ve yerel üretim/hizmet sağlayıcısı olmasına, ülkemizin/bölgemizin mutfağını, geleneklerini, kültürünü yansıtan/tanıtan ürün/hizmet olmasına,</a:t>
            </a:r>
            <a:endParaRPr dirty="0"/>
          </a:p>
          <a:p>
            <a:pPr marL="342900" lvl="0" indent="-342900" algn="l" rtl="0">
              <a:spcBef>
                <a:spcPts val="1000"/>
              </a:spcBef>
              <a:spcAft>
                <a:spcPts val="0"/>
              </a:spcAft>
              <a:buSzPct val="79999"/>
              <a:buChar char="►"/>
            </a:pPr>
            <a:r>
              <a:rPr lang="tr-TR" dirty="0">
                <a:solidFill>
                  <a:srgbClr val="B0B0B0"/>
                </a:solidFill>
              </a:rPr>
              <a:t>Önem verir ve bu bakış açımızı paydaş tedarikçilerimize iletiriz. Tedarikçilerimiz ile verimli satın alma fırsatları yaratmaya çalışır, tedarik süreçlerinden doğan çevre etkilerini azaltmayı hedefleriz.</a:t>
            </a:r>
            <a:endParaRPr dirty="0"/>
          </a:p>
          <a:p>
            <a:pPr marL="342900" lvl="0" indent="-265176" algn="l" rtl="0">
              <a:spcBef>
                <a:spcPts val="1000"/>
              </a:spcBef>
              <a:spcAft>
                <a:spcPts val="0"/>
              </a:spcAft>
              <a:buSzPct val="79999"/>
              <a:buNone/>
            </a:pPr>
            <a:endParaRPr dirty="0">
              <a:solidFill>
                <a:srgbClr val="B0B0B0"/>
              </a:solidFill>
            </a:endParaRPr>
          </a:p>
        </p:txBody>
      </p:sp>
      <p:sp>
        <p:nvSpPr>
          <p:cNvPr id="258" name="Google Shape;258;p17"/>
          <p:cNvSpPr/>
          <p:nvPr/>
        </p:nvSpPr>
        <p:spPr>
          <a:xfrm>
            <a:off x="823865" y="841972"/>
            <a:ext cx="656086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400" dirty="0">
                <a:solidFill>
                  <a:schemeClr val="accent1"/>
                </a:solidFill>
                <a:latin typeface="Trebuchet MS"/>
                <a:ea typeface="Trebuchet MS"/>
                <a:cs typeface="Trebuchet MS"/>
                <a:sym typeface="Trebuchet MS"/>
              </a:rPr>
              <a:t>SÜRDÜRÜLEBİLİR SATIN ALMA POLİTİKASI</a:t>
            </a:r>
            <a:endParaRPr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8"/>
          <p:cNvSpPr txBox="1">
            <a:spLocks noGrp="1"/>
          </p:cNvSpPr>
          <p:nvPr>
            <p:ph type="title"/>
          </p:nvPr>
        </p:nvSpPr>
        <p:spPr>
          <a:xfrm>
            <a:off x="677334" y="609600"/>
            <a:ext cx="8596668" cy="920436"/>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ÇOCUK KORUMA POLİTİKAMIZ</a:t>
            </a:r>
            <a:br>
              <a:rPr lang="tr-TR"/>
            </a:br>
            <a:endParaRPr/>
          </a:p>
        </p:txBody>
      </p:sp>
      <p:sp>
        <p:nvSpPr>
          <p:cNvPr id="264" name="Google Shape;264;p18"/>
          <p:cNvSpPr txBox="1">
            <a:spLocks noGrp="1"/>
          </p:cNvSpPr>
          <p:nvPr>
            <p:ph type="body" idx="1"/>
          </p:nvPr>
        </p:nvSpPr>
        <p:spPr>
          <a:xfrm>
            <a:off x="551423" y="1683944"/>
            <a:ext cx="8848489" cy="4674289"/>
          </a:xfrm>
          <a:prstGeom prst="rect">
            <a:avLst/>
          </a:prstGeom>
          <a:noFill/>
          <a:ln>
            <a:noFill/>
          </a:ln>
        </p:spPr>
        <p:txBody>
          <a:bodyPr spcFirstLastPara="1" wrap="square" lIns="91425" tIns="45700" rIns="91425" bIns="45700" anchor="t" anchorCtr="0">
            <a:normAutofit lnSpcReduction="10000"/>
          </a:bodyPr>
          <a:lstStyle/>
          <a:p>
            <a:pPr marL="342900" lvl="0" indent="-342900" algn="l" rtl="0">
              <a:spcBef>
                <a:spcPts val="0"/>
              </a:spcBef>
              <a:spcAft>
                <a:spcPts val="0"/>
              </a:spcAft>
              <a:buSzPts val="1440"/>
              <a:buChar char="►"/>
            </a:pPr>
            <a:r>
              <a:rPr lang="tr-TR">
                <a:solidFill>
                  <a:srgbClr val="B0B0B0"/>
                </a:solidFill>
              </a:rPr>
              <a:t>Çocuk haklarına saygı duyma ve çocukları her türlü sömürü türlerine karşı korumak için gerekli tedbirleri alır ve aldığımız önlemleri uygulayacağımız taahhüt ederiz.</a:t>
            </a:r>
            <a:endParaRPr/>
          </a:p>
          <a:p>
            <a:pPr marL="342900" lvl="0" indent="-342900" algn="l" rtl="0">
              <a:spcBef>
                <a:spcPts val="1000"/>
              </a:spcBef>
              <a:spcAft>
                <a:spcPts val="0"/>
              </a:spcAft>
              <a:buSzPts val="1440"/>
              <a:buChar char="►"/>
            </a:pPr>
            <a:r>
              <a:rPr lang="tr-TR">
                <a:solidFill>
                  <a:srgbClr val="B0B0B0"/>
                </a:solidFill>
              </a:rPr>
              <a:t>Çocuk işçi çalıştırmaz buna karşı önlemler alırız.</a:t>
            </a:r>
            <a:endParaRPr/>
          </a:p>
          <a:p>
            <a:pPr marL="342900" lvl="0" indent="-342900" algn="l" rtl="0">
              <a:spcBef>
                <a:spcPts val="1000"/>
              </a:spcBef>
              <a:spcAft>
                <a:spcPts val="0"/>
              </a:spcAft>
              <a:buSzPts val="1440"/>
              <a:buChar char="►"/>
            </a:pPr>
            <a:r>
              <a:rPr lang="tr-TR">
                <a:solidFill>
                  <a:srgbClr val="B0B0B0"/>
                </a:solidFill>
              </a:rPr>
              <a:t>Çocukların korunmaya ve bakıma muhtaç hale gelmesini önleyici programları destekleriz.</a:t>
            </a:r>
            <a:endParaRPr/>
          </a:p>
          <a:p>
            <a:pPr marL="342900" lvl="0" indent="-342900" algn="l" rtl="0">
              <a:spcBef>
                <a:spcPts val="1000"/>
              </a:spcBef>
              <a:spcAft>
                <a:spcPts val="0"/>
              </a:spcAft>
              <a:buSzPts val="1440"/>
              <a:buChar char="►"/>
            </a:pPr>
            <a:r>
              <a:rPr lang="tr-TR">
                <a:solidFill>
                  <a:srgbClr val="B0B0B0"/>
                </a:solidFill>
              </a:rPr>
              <a:t>Suça karışmış ya da kendilerine karşı suç işlenmiş çocukların topluma kazandırılmasının sağlayacak kurum ve kuruluşlara destek oluruz.</a:t>
            </a:r>
            <a:endParaRPr/>
          </a:p>
          <a:p>
            <a:pPr marL="342900" lvl="0" indent="-342900" algn="l" rtl="0">
              <a:spcBef>
                <a:spcPts val="1000"/>
              </a:spcBef>
              <a:spcAft>
                <a:spcPts val="0"/>
              </a:spcAft>
              <a:buSzPts val="1440"/>
              <a:buChar char="►"/>
            </a:pPr>
            <a:r>
              <a:rPr lang="tr-TR">
                <a:solidFill>
                  <a:srgbClr val="B0B0B0"/>
                </a:solidFill>
              </a:rPr>
              <a:t>Çocuğa hizmet veren tüm paydaşlarla iş birliği içerisinde oluruz.</a:t>
            </a:r>
            <a:endParaRPr/>
          </a:p>
          <a:p>
            <a:pPr marL="342900" lvl="0" indent="-342900" algn="l" rtl="0">
              <a:spcBef>
                <a:spcPts val="1000"/>
              </a:spcBef>
              <a:spcAft>
                <a:spcPts val="0"/>
              </a:spcAft>
              <a:buSzPts val="1440"/>
              <a:buChar char="►"/>
            </a:pPr>
            <a:r>
              <a:rPr lang="tr-TR">
                <a:solidFill>
                  <a:srgbClr val="B0B0B0"/>
                </a:solidFill>
              </a:rPr>
              <a:t>Çocuğa karşı şiddetin önlenmesine yönelik toplumsal bilinç ve duyarlılığı arttırıcı aktivitelerde bulunuruz.</a:t>
            </a:r>
            <a:endParaRPr/>
          </a:p>
          <a:p>
            <a:pPr marL="342900" lvl="0" indent="-342900" algn="l" rtl="0">
              <a:spcBef>
                <a:spcPts val="1000"/>
              </a:spcBef>
              <a:spcAft>
                <a:spcPts val="0"/>
              </a:spcAft>
              <a:buSzPts val="1440"/>
              <a:buChar char="►"/>
            </a:pPr>
            <a:r>
              <a:rPr lang="tr-TR">
                <a:solidFill>
                  <a:srgbClr val="B0B0B0"/>
                </a:solidFill>
              </a:rPr>
              <a:t>Personelimize çocuk koruma ile ilgili eğitimler düzenleriz.</a:t>
            </a:r>
            <a:endParaRPr/>
          </a:p>
          <a:p>
            <a:pPr marL="342900" lvl="0" indent="-342900" algn="l" rtl="0">
              <a:spcBef>
                <a:spcPts val="1000"/>
              </a:spcBef>
              <a:spcAft>
                <a:spcPts val="0"/>
              </a:spcAft>
              <a:buSzPts val="1440"/>
              <a:buChar char="►"/>
            </a:pPr>
            <a:r>
              <a:rPr lang="tr-TR">
                <a:solidFill>
                  <a:srgbClr val="B0B0B0"/>
                </a:solidFill>
              </a:rPr>
              <a:t>Bulunduğumuz ortamda çocuk korumaya yönelik her türlü organizasyon ve etkinliklere destek oluruz.</a:t>
            </a:r>
            <a:endParaRPr>
              <a:solidFill>
                <a:srgbClr val="B0B0B0"/>
              </a:solidFill>
            </a:endParaRPr>
          </a:p>
        </p:txBody>
      </p:sp>
      <p:pic>
        <p:nvPicPr>
          <p:cNvPr id="265" name="Google Shape;265;p18"/>
          <p:cNvPicPr preferRelativeResize="0"/>
          <p:nvPr/>
        </p:nvPicPr>
        <p:blipFill rotWithShape="1">
          <a:blip r:embed="rId3">
            <a:alphaModFix/>
          </a:blip>
          <a:srcRect/>
          <a:stretch/>
        </p:blipFill>
        <p:spPr>
          <a:xfrm>
            <a:off x="6980222" y="1"/>
            <a:ext cx="2064190" cy="153003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9"/>
          <p:cNvSpPr txBox="1">
            <a:spLocks noGrp="1"/>
          </p:cNvSpPr>
          <p:nvPr>
            <p:ph type="title"/>
          </p:nvPr>
        </p:nvSpPr>
        <p:spPr>
          <a:xfrm>
            <a:off x="677334" y="609600"/>
            <a:ext cx="8596668" cy="1119612"/>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KADIN HAKLARI VE CİNSİYET EŞİTLİĞİ POLİTİKASI</a:t>
            </a:r>
            <a:br>
              <a:rPr lang="tr-TR"/>
            </a:br>
            <a:endParaRPr/>
          </a:p>
        </p:txBody>
      </p:sp>
      <p:sp>
        <p:nvSpPr>
          <p:cNvPr id="271" name="Google Shape;271;p19"/>
          <p:cNvSpPr/>
          <p:nvPr/>
        </p:nvSpPr>
        <p:spPr>
          <a:xfrm>
            <a:off x="461727" y="1656784"/>
            <a:ext cx="8812275"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600">
                <a:solidFill>
                  <a:srgbClr val="B0B0B0"/>
                </a:solidFill>
                <a:latin typeface="Trebuchet MS"/>
                <a:ea typeface="Trebuchet MS"/>
                <a:cs typeface="Trebuchet MS"/>
                <a:sym typeface="Trebuchet MS"/>
              </a:rPr>
              <a:t>İşletmemizde cinsiyet eşitliğine önem veririz. Cinsiyet farkı gözetmeksizin tüm çalışanlarımızın sağlık, güvenlik ve refahlarını sağlarız.</a:t>
            </a:r>
            <a:endParaRPr/>
          </a:p>
          <a:p>
            <a:pPr marL="0" marR="0" lvl="0" indent="0" algn="l" rtl="0">
              <a:spcBef>
                <a:spcPts val="0"/>
              </a:spcBef>
              <a:spcAft>
                <a:spcPts val="0"/>
              </a:spcAft>
              <a:buNone/>
            </a:pPr>
            <a:r>
              <a:rPr lang="tr-TR" sz="1600">
                <a:solidFill>
                  <a:srgbClr val="B0B0B0"/>
                </a:solidFill>
                <a:latin typeface="Trebuchet MS"/>
                <a:ea typeface="Trebuchet MS"/>
                <a:cs typeface="Trebuchet MS"/>
                <a:sym typeface="Trebuchet MS"/>
              </a:rPr>
              <a:t>Kadınların iş gücüne katılımını tüm departmanlarımızda destekler, eşit fırsatlar sunarız.</a:t>
            </a:r>
            <a:endParaRPr/>
          </a:p>
          <a:p>
            <a:pPr marL="0" marR="0" lvl="0" indent="0" algn="l" rtl="0">
              <a:spcBef>
                <a:spcPts val="0"/>
              </a:spcBef>
              <a:spcAft>
                <a:spcPts val="0"/>
              </a:spcAft>
              <a:buNone/>
            </a:pPr>
            <a:r>
              <a:rPr lang="tr-TR" sz="1600">
                <a:solidFill>
                  <a:srgbClr val="B0B0B0"/>
                </a:solidFill>
                <a:latin typeface="Trebuchet MS"/>
                <a:ea typeface="Trebuchet MS"/>
                <a:cs typeface="Trebuchet MS"/>
                <a:sym typeface="Trebuchet MS"/>
              </a:rPr>
              <a:t>Cinsiyet ayrımı yapmadan «eşit işe eşit ücret» politikası ile hareket ederiz.</a:t>
            </a:r>
            <a:endParaRPr/>
          </a:p>
        </p:txBody>
      </p:sp>
      <p:sp>
        <p:nvSpPr>
          <p:cNvPr id="272" name="Google Shape;272;p19"/>
          <p:cNvSpPr/>
          <p:nvPr/>
        </p:nvSpPr>
        <p:spPr>
          <a:xfrm>
            <a:off x="334978" y="4037846"/>
            <a:ext cx="9062519" cy="230832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Eşitlik ilkesi gözetilerek görev dağılımı yaparız.</a:t>
            </a:r>
            <a:endParaRPr/>
          </a:p>
          <a:p>
            <a:pPr marL="285750" marR="0" lvl="0" indent="-285750" algn="l" rtl="0">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Kariyer fırsatlarından eşit düzeyde faydalanılması için gerekli ortamı sağlarız.</a:t>
            </a:r>
            <a:endParaRPr/>
          </a:p>
          <a:p>
            <a:pPr marL="285750" marR="0" lvl="0" indent="-285750" algn="l" rtl="0">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Eğitim politikaları oluşturur, kadınların katılımına ve farkındalığın artmasına destek oluruz.</a:t>
            </a:r>
            <a:endParaRPr/>
          </a:p>
          <a:p>
            <a:pPr marL="285750" marR="0" lvl="0" indent="-285750" algn="l" rtl="0">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İş-aile yaşam dengesini koruyan çalışma ortamı ve uygulamalarını oluştururuz.</a:t>
            </a:r>
            <a:endParaRPr/>
          </a:p>
          <a:p>
            <a:pPr marL="285750" marR="0" lvl="0" indent="-285750" algn="l" rtl="0">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Kadınların şirket yönetiminde olmaları için destek verir, eşit fırsatlar sunar bunu taahhüt ederiz.</a:t>
            </a:r>
            <a:endParaRPr/>
          </a:p>
          <a:p>
            <a:pPr marL="285750" marR="0" lvl="0" indent="-285750" algn="l" rtl="0">
              <a:spcBef>
                <a:spcPts val="0"/>
              </a:spcBef>
              <a:spcAft>
                <a:spcPts val="0"/>
              </a:spcAft>
              <a:buClr>
                <a:srgbClr val="B0B0B0"/>
              </a:buClr>
              <a:buSzPts val="1600"/>
              <a:buFont typeface="Noto Sans Symbols"/>
              <a:buChar char="⮚"/>
            </a:pPr>
            <a:r>
              <a:rPr lang="tr-TR" sz="1600">
                <a:solidFill>
                  <a:srgbClr val="B0B0B0"/>
                </a:solidFill>
                <a:latin typeface="Trebuchet MS"/>
                <a:ea typeface="Trebuchet MS"/>
                <a:cs typeface="Trebuchet MS"/>
                <a:sym typeface="Trebuchet MS"/>
              </a:rPr>
              <a:t>Kadınların hiçbir şekilde istismar, taciz, ayrımcılık, bastırılma, zorlama, iftira vb. durumlara maruz kalmasına müsaade etmeyiz. Dünyaya ve kurumumuza kattıkları değerin daima farkında olur ve varlıklarını destekleriz.</a:t>
            </a:r>
            <a:endParaRPr/>
          </a:p>
        </p:txBody>
      </p:sp>
      <p:pic>
        <p:nvPicPr>
          <p:cNvPr id="273" name="Google Shape;273;p19"/>
          <p:cNvPicPr preferRelativeResize="0"/>
          <p:nvPr/>
        </p:nvPicPr>
        <p:blipFill rotWithShape="1">
          <a:blip r:embed="rId3">
            <a:alphaModFix/>
          </a:blip>
          <a:srcRect/>
          <a:stretch/>
        </p:blipFill>
        <p:spPr>
          <a:xfrm>
            <a:off x="5959477" y="2776396"/>
            <a:ext cx="1672594" cy="1470505"/>
          </a:xfrm>
          <a:prstGeom prst="rect">
            <a:avLst/>
          </a:prstGeom>
          <a:noFill/>
          <a:ln>
            <a:noFill/>
          </a:ln>
        </p:spPr>
      </p:pic>
      <p:pic>
        <p:nvPicPr>
          <p:cNvPr id="274" name="Google Shape;274;p19"/>
          <p:cNvPicPr preferRelativeResize="0">
            <a:picLocks noGrp="1"/>
          </p:cNvPicPr>
          <p:nvPr>
            <p:ph type="body" idx="1"/>
          </p:nvPr>
        </p:nvPicPr>
        <p:blipFill rotWithShape="1">
          <a:blip r:embed="rId4">
            <a:alphaModFix/>
          </a:blip>
          <a:srcRect/>
          <a:stretch/>
        </p:blipFill>
        <p:spPr>
          <a:xfrm>
            <a:off x="865417" y="2828154"/>
            <a:ext cx="3109056" cy="114631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0"/>
          <p:cNvSpPr txBox="1">
            <a:spLocks noGrp="1"/>
          </p:cNvSpPr>
          <p:nvPr>
            <p:ph type="title"/>
          </p:nvPr>
        </p:nvSpPr>
        <p:spPr>
          <a:xfrm>
            <a:off x="677334" y="609600"/>
            <a:ext cx="8596668" cy="1038131"/>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DEZAVANTAJLI SAĞLIĞI VE GÜVENLİĞİ POLİTİKAMIZ</a:t>
            </a:r>
            <a:endParaRPr/>
          </a:p>
        </p:txBody>
      </p:sp>
      <p:sp>
        <p:nvSpPr>
          <p:cNvPr id="280" name="Google Shape;280;p2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Font typeface="Noto Sans Symbols"/>
              <a:buChar char="⮚"/>
            </a:pPr>
            <a:r>
              <a:rPr lang="tr-TR">
                <a:solidFill>
                  <a:srgbClr val="B0B0B0"/>
                </a:solidFill>
              </a:rPr>
              <a:t>Her insanın tatil yapmaya hakkı vardır ve tatil bir ihtiyaçtır. Bu nedenle hizmet verdiğiniz konaklama tesisinin engelli ve engelsiz tüm misafirlerimize, uygun fiziki altyapısının gerek odalar gerek iç ve dış genel mekanlarda planlama aşamasından itibaren titizlikle sağlanması birinci önceliğimizdir.</a:t>
            </a:r>
            <a:endParaRPr/>
          </a:p>
          <a:p>
            <a:pPr marL="342900" lvl="0" indent="-342900" algn="l" rtl="0">
              <a:spcBef>
                <a:spcPts val="1000"/>
              </a:spcBef>
              <a:spcAft>
                <a:spcPts val="0"/>
              </a:spcAft>
              <a:buSzPts val="1440"/>
              <a:buFont typeface="Noto Sans Symbols"/>
              <a:buChar char="⮚"/>
            </a:pPr>
            <a:r>
              <a:rPr lang="tr-TR">
                <a:solidFill>
                  <a:srgbClr val="B0B0B0"/>
                </a:solidFill>
              </a:rPr>
              <a:t>Dezavantajlı misafir memnuniyetinin sürdürülebilirliği için uygun personel tedariği ve eğitiminin kesintisiz devam etmesi ve değişen teknolojik gelişmelerin takibi de tesisimiz için önceliklidir.</a:t>
            </a:r>
            <a:endParaRPr/>
          </a:p>
          <a:p>
            <a:pPr marL="342900" lvl="0" indent="-342900" algn="l" rtl="0">
              <a:spcBef>
                <a:spcPts val="1000"/>
              </a:spcBef>
              <a:spcAft>
                <a:spcPts val="0"/>
              </a:spcAft>
              <a:buSzPts val="1440"/>
              <a:buFont typeface="Noto Sans Symbols"/>
              <a:buChar char="⮚"/>
            </a:pPr>
            <a:r>
              <a:rPr lang="tr-TR">
                <a:solidFill>
                  <a:srgbClr val="B0B0B0"/>
                </a:solidFill>
              </a:rPr>
              <a:t>Dezavantajlı olsun ya da olmasın tüm vatandaşların çalışma hakkına sahip olması gerektiği inancında olduğumuzdan tesisimizde dezavantajlı personellerimiz de istihdam edilmektedir.</a:t>
            </a:r>
            <a:endParaRPr/>
          </a:p>
          <a:p>
            <a:pPr marL="342900" lvl="0" indent="-342900" algn="l" rtl="0">
              <a:spcBef>
                <a:spcPts val="1000"/>
              </a:spcBef>
              <a:spcAft>
                <a:spcPts val="0"/>
              </a:spcAft>
              <a:buSzPts val="1440"/>
              <a:buFont typeface="Noto Sans Symbols"/>
              <a:buChar char="⮚"/>
            </a:pPr>
            <a:r>
              <a:rPr lang="tr-TR">
                <a:solidFill>
                  <a:srgbClr val="B0B0B0"/>
                </a:solidFill>
              </a:rPr>
              <a:t>Bu çerçevede dezavantajlı farkındalık politikamız herkes için eşit şartlarda tatilin önündeki engelin kaldırılmasıdır.</a:t>
            </a:r>
            <a:endParaRPr/>
          </a:p>
          <a:p>
            <a:pPr marL="342900" lvl="0" indent="-251459" algn="l" rtl="0">
              <a:spcBef>
                <a:spcPts val="1000"/>
              </a:spcBef>
              <a:spcAft>
                <a:spcPts val="0"/>
              </a:spcAft>
              <a:buSzPts val="1440"/>
              <a:buNone/>
            </a:pPr>
            <a:endParaRPr/>
          </a:p>
        </p:txBody>
      </p:sp>
      <p:pic>
        <p:nvPicPr>
          <p:cNvPr id="281" name="Google Shape;281;p20"/>
          <p:cNvPicPr preferRelativeResize="0"/>
          <p:nvPr/>
        </p:nvPicPr>
        <p:blipFill rotWithShape="1">
          <a:blip r:embed="rId3">
            <a:alphaModFix/>
          </a:blip>
          <a:srcRect/>
          <a:stretch/>
        </p:blipFill>
        <p:spPr>
          <a:xfrm>
            <a:off x="6864413" y="1140737"/>
            <a:ext cx="2409589" cy="10198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
          <p:cNvSpPr txBox="1">
            <a:spLocks noGrp="1"/>
          </p:cNvSpPr>
          <p:nvPr>
            <p:ph type="title"/>
          </p:nvPr>
        </p:nvSpPr>
        <p:spPr>
          <a:xfrm>
            <a:off x="677334" y="609600"/>
            <a:ext cx="8596668" cy="77862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2800"/>
              <a:buFont typeface="Trebuchet MS"/>
              <a:buNone/>
            </a:pPr>
            <a:r>
              <a:rPr lang="tr-TR" sz="2800"/>
              <a:t>    01-Giriş</a:t>
            </a:r>
            <a:r>
              <a:rPr lang="tr-TR" sz="2800">
                <a:solidFill>
                  <a:srgbClr val="6D91A0"/>
                </a:solidFill>
              </a:rPr>
              <a:t> </a:t>
            </a:r>
            <a:endParaRPr sz="2800">
              <a:solidFill>
                <a:srgbClr val="6D91A0"/>
              </a:solidFill>
            </a:endParaRPr>
          </a:p>
        </p:txBody>
      </p:sp>
      <p:sp>
        <p:nvSpPr>
          <p:cNvPr id="151" name="Google Shape;151;p2"/>
          <p:cNvSpPr txBox="1">
            <a:spLocks noGrp="1"/>
          </p:cNvSpPr>
          <p:nvPr>
            <p:ph type="body" idx="1"/>
          </p:nvPr>
        </p:nvSpPr>
        <p:spPr>
          <a:xfrm>
            <a:off x="615142" y="1263535"/>
            <a:ext cx="8658859" cy="5336770"/>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1440"/>
              <a:buFont typeface="Noto Sans Symbols"/>
              <a:buChar char="⮚"/>
            </a:pPr>
            <a:r>
              <a:rPr lang="tr-TR" dirty="0">
                <a:solidFill>
                  <a:srgbClr val="B0B0B0"/>
                </a:solidFill>
              </a:rPr>
              <a:t>Rapor Hakkında</a:t>
            </a:r>
            <a:endParaRPr dirty="0">
              <a:solidFill>
                <a:schemeClr val="accent1"/>
              </a:solidFill>
            </a:endParaRPr>
          </a:p>
          <a:p>
            <a:pPr marL="342900" lvl="0" indent="-342900" algn="l" rtl="0">
              <a:spcBef>
                <a:spcPts val="1000"/>
              </a:spcBef>
              <a:spcAft>
                <a:spcPts val="0"/>
              </a:spcAft>
              <a:buSzPts val="1440"/>
              <a:buFont typeface="Noto Sans Symbols"/>
              <a:buChar char="⮚"/>
            </a:pPr>
            <a:r>
              <a:rPr lang="tr-TR" dirty="0">
                <a:solidFill>
                  <a:srgbClr val="B0B0B0"/>
                </a:solidFill>
              </a:rPr>
              <a:t>Genel Müdür Mesajı                                       </a:t>
            </a:r>
            <a:endParaRPr dirty="0"/>
          </a:p>
          <a:p>
            <a:pPr marL="0" lvl="0" indent="0" algn="l" rtl="0">
              <a:spcBef>
                <a:spcPts val="1000"/>
              </a:spcBef>
              <a:spcAft>
                <a:spcPts val="0"/>
              </a:spcAft>
              <a:buSzPts val="2240"/>
              <a:buNone/>
            </a:pPr>
            <a:r>
              <a:rPr lang="tr-TR" sz="2800" dirty="0" smtClean="0">
                <a:solidFill>
                  <a:schemeClr val="accent1"/>
                </a:solidFill>
              </a:rPr>
              <a:t>02 </a:t>
            </a:r>
            <a:r>
              <a:rPr lang="tr-TR" sz="2800" dirty="0">
                <a:solidFill>
                  <a:schemeClr val="accent1"/>
                </a:solidFill>
              </a:rPr>
              <a:t>– Politikalarımız </a:t>
            </a:r>
            <a:endParaRPr dirty="0"/>
          </a:p>
          <a:p>
            <a:pPr marL="342900" lvl="0" indent="-342900" algn="l" rtl="0">
              <a:spcBef>
                <a:spcPts val="1000"/>
              </a:spcBef>
              <a:spcAft>
                <a:spcPts val="0"/>
              </a:spcAft>
              <a:buSzPts val="1440"/>
              <a:buFont typeface="Noto Sans Symbols"/>
              <a:buChar char="⮚"/>
            </a:pPr>
            <a:r>
              <a:rPr lang="tr-TR" dirty="0">
                <a:solidFill>
                  <a:srgbClr val="B0B0B0"/>
                </a:solidFill>
              </a:rPr>
              <a:t>Toplam Kalite Politikamız </a:t>
            </a:r>
            <a:endParaRPr dirty="0"/>
          </a:p>
          <a:p>
            <a:pPr marL="342900" lvl="0" indent="-342900" algn="l" rtl="0">
              <a:spcBef>
                <a:spcPts val="1000"/>
              </a:spcBef>
              <a:spcAft>
                <a:spcPts val="0"/>
              </a:spcAft>
              <a:buSzPts val="1440"/>
              <a:buFont typeface="Noto Sans Symbols"/>
              <a:buChar char="⮚"/>
            </a:pPr>
            <a:r>
              <a:rPr lang="tr-TR" dirty="0">
                <a:solidFill>
                  <a:srgbClr val="B0B0B0"/>
                </a:solidFill>
              </a:rPr>
              <a:t>Çevre Politikası</a:t>
            </a:r>
            <a:endParaRPr dirty="0"/>
          </a:p>
          <a:p>
            <a:pPr marL="342900" lvl="0" indent="-342900" algn="l" rtl="0">
              <a:spcBef>
                <a:spcPts val="1000"/>
              </a:spcBef>
              <a:spcAft>
                <a:spcPts val="0"/>
              </a:spcAft>
              <a:buSzPts val="1440"/>
              <a:buFont typeface="Noto Sans Symbols"/>
              <a:buChar char="⮚"/>
            </a:pPr>
            <a:r>
              <a:rPr lang="tr-TR" dirty="0">
                <a:solidFill>
                  <a:srgbClr val="B0B0B0"/>
                </a:solidFill>
              </a:rPr>
              <a:t>İş Sağlığı ve Güvenliği Politikası </a:t>
            </a:r>
            <a:endParaRPr dirty="0"/>
          </a:p>
          <a:p>
            <a:pPr marL="342900" lvl="0" indent="-342900" algn="l" rtl="0">
              <a:spcBef>
                <a:spcPts val="1000"/>
              </a:spcBef>
              <a:spcAft>
                <a:spcPts val="0"/>
              </a:spcAft>
              <a:buSzPts val="1440"/>
              <a:buFont typeface="Noto Sans Symbols"/>
              <a:buChar char="⮚"/>
            </a:pPr>
            <a:r>
              <a:rPr lang="tr-TR" dirty="0">
                <a:solidFill>
                  <a:srgbClr val="B0B0B0"/>
                </a:solidFill>
              </a:rPr>
              <a:t>Sürdürülebilirlik Politikası</a:t>
            </a:r>
            <a:endParaRPr dirty="0"/>
          </a:p>
          <a:p>
            <a:pPr marL="342900" lvl="0" indent="-342900" algn="l" rtl="0">
              <a:spcBef>
                <a:spcPts val="1000"/>
              </a:spcBef>
              <a:spcAft>
                <a:spcPts val="0"/>
              </a:spcAft>
              <a:buSzPts val="1440"/>
              <a:buFont typeface="Noto Sans Symbols"/>
              <a:buChar char="⮚"/>
            </a:pPr>
            <a:r>
              <a:rPr lang="tr-TR" dirty="0">
                <a:solidFill>
                  <a:srgbClr val="B0B0B0"/>
                </a:solidFill>
              </a:rPr>
              <a:t>Topluma Uyum Politikası</a:t>
            </a:r>
            <a:endParaRPr dirty="0"/>
          </a:p>
          <a:p>
            <a:pPr marL="342900" lvl="0" indent="-342900" algn="l" rtl="0">
              <a:spcBef>
                <a:spcPts val="1000"/>
              </a:spcBef>
              <a:spcAft>
                <a:spcPts val="0"/>
              </a:spcAft>
              <a:buSzPts val="1440"/>
              <a:buFont typeface="Noto Sans Symbols"/>
              <a:buChar char="⮚"/>
            </a:pPr>
            <a:r>
              <a:rPr lang="tr-TR" dirty="0">
                <a:solidFill>
                  <a:srgbClr val="B0B0B0"/>
                </a:solidFill>
              </a:rPr>
              <a:t>Çocuk Koruma Politikası</a:t>
            </a:r>
            <a:endParaRPr dirty="0"/>
          </a:p>
          <a:p>
            <a:pPr marL="342900" lvl="0" indent="-342900" algn="l" rtl="0">
              <a:spcBef>
                <a:spcPts val="1000"/>
              </a:spcBef>
              <a:spcAft>
                <a:spcPts val="0"/>
              </a:spcAft>
              <a:buSzPts val="1440"/>
              <a:buFont typeface="Noto Sans Symbols"/>
              <a:buChar char="⮚"/>
            </a:pPr>
            <a:r>
              <a:rPr lang="tr-TR" dirty="0">
                <a:solidFill>
                  <a:srgbClr val="B0B0B0"/>
                </a:solidFill>
              </a:rPr>
              <a:t>Dezavantajlı Sağlığı Ve Güvenliği Politikası</a:t>
            </a:r>
            <a:endParaRPr dirty="0">
              <a:solidFill>
                <a:srgbClr val="B0B0B0"/>
              </a:solidFill>
            </a:endParaRPr>
          </a:p>
        </p:txBody>
      </p:sp>
      <p:pic>
        <p:nvPicPr>
          <p:cNvPr id="152" name="Google Shape;152;p2"/>
          <p:cNvPicPr preferRelativeResize="0"/>
          <p:nvPr/>
        </p:nvPicPr>
        <p:blipFill rotWithShape="1">
          <a:blip r:embed="rId3">
            <a:alphaModFix/>
          </a:blip>
          <a:srcRect/>
          <a:stretch/>
        </p:blipFill>
        <p:spPr>
          <a:xfrm>
            <a:off x="300879" y="609600"/>
            <a:ext cx="813025" cy="653934"/>
          </a:xfrm>
          <a:prstGeom prst="rect">
            <a:avLst/>
          </a:prstGeom>
          <a:noFill/>
          <a:ln>
            <a:noFill/>
          </a:ln>
        </p:spPr>
      </p:pic>
      <p:pic>
        <p:nvPicPr>
          <p:cNvPr id="153" name="Google Shape;153;p2"/>
          <p:cNvPicPr preferRelativeResize="0"/>
          <p:nvPr/>
        </p:nvPicPr>
        <p:blipFill rotWithShape="1">
          <a:blip r:embed="rId4">
            <a:alphaModFix/>
          </a:blip>
          <a:srcRect/>
          <a:stretch/>
        </p:blipFill>
        <p:spPr>
          <a:xfrm>
            <a:off x="5552903" y="3333404"/>
            <a:ext cx="1878675" cy="163760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1"/>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Clr>
                <a:schemeClr val="accent1"/>
              </a:buClr>
              <a:buSzPts val="4800"/>
              <a:buFont typeface="Trebuchet MS"/>
              <a:buNone/>
            </a:pPr>
            <a:r>
              <a:rPr lang="tr-TR" sz="4800"/>
              <a:t>03 BÖLÜM</a:t>
            </a:r>
            <a:br>
              <a:rPr lang="tr-TR" sz="4800"/>
            </a:br>
            <a:r>
              <a:rPr lang="tr-TR" sz="4800"/>
              <a:t>ATIK YÖNETİMİ</a:t>
            </a:r>
            <a:endParaRPr sz="4800"/>
          </a:p>
        </p:txBody>
      </p:sp>
      <p:pic>
        <p:nvPicPr>
          <p:cNvPr id="287" name="Google Shape;287;p21"/>
          <p:cNvPicPr preferRelativeResize="0">
            <a:picLocks noGrp="1"/>
          </p:cNvPicPr>
          <p:nvPr>
            <p:ph type="body" idx="1"/>
          </p:nvPr>
        </p:nvPicPr>
        <p:blipFill rotWithShape="1">
          <a:blip r:embed="rId3">
            <a:alphaModFix/>
          </a:blip>
          <a:srcRect/>
          <a:stretch/>
        </p:blipFill>
        <p:spPr>
          <a:xfrm>
            <a:off x="581812" y="334979"/>
            <a:ext cx="2405832" cy="1595422"/>
          </a:xfrm>
          <a:prstGeom prst="rect">
            <a:avLst/>
          </a:prstGeom>
          <a:noFill/>
          <a:ln>
            <a:noFill/>
          </a:ln>
        </p:spPr>
      </p:pic>
      <p:sp>
        <p:nvSpPr>
          <p:cNvPr id="288" name="Google Shape;288;p21"/>
          <p:cNvSpPr/>
          <p:nvPr/>
        </p:nvSpPr>
        <p:spPr>
          <a:xfrm>
            <a:off x="488887" y="2879002"/>
            <a:ext cx="8655113"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000">
                <a:solidFill>
                  <a:schemeClr val="accent1"/>
                </a:solidFill>
                <a:latin typeface="Trebuchet MS"/>
                <a:ea typeface="Trebuchet MS"/>
                <a:cs typeface="Trebuchet MS"/>
                <a:sym typeface="Trebuchet MS"/>
              </a:rPr>
              <a:t>14 GERİ KAZANILABİLİR ATIKLAR</a:t>
            </a:r>
            <a:endParaRPr/>
          </a:p>
          <a:p>
            <a:pPr marL="0" marR="0" lvl="0" indent="0" algn="l" rtl="0">
              <a:spcBef>
                <a:spcPts val="0"/>
              </a:spcBef>
              <a:spcAft>
                <a:spcPts val="0"/>
              </a:spcAft>
              <a:buNone/>
            </a:pPr>
            <a:r>
              <a:rPr lang="tr-TR" sz="4000">
                <a:solidFill>
                  <a:schemeClr val="accent1"/>
                </a:solidFill>
                <a:latin typeface="Trebuchet MS"/>
                <a:ea typeface="Trebuchet MS"/>
                <a:cs typeface="Trebuchet MS"/>
                <a:sym typeface="Trebuchet MS"/>
              </a:rPr>
              <a:t>15 TEHLİKELİ ATIKALAR</a:t>
            </a:r>
            <a:endParaRPr/>
          </a:p>
          <a:p>
            <a:pPr marL="0" marR="0" lvl="0" indent="0" algn="l" rtl="0">
              <a:spcBef>
                <a:spcPts val="0"/>
              </a:spcBef>
              <a:spcAft>
                <a:spcPts val="0"/>
              </a:spcAft>
              <a:buNone/>
            </a:pPr>
            <a:r>
              <a:rPr lang="tr-TR" sz="4000">
                <a:solidFill>
                  <a:schemeClr val="accent1"/>
                </a:solidFill>
                <a:latin typeface="Trebuchet MS"/>
                <a:ea typeface="Trebuchet MS"/>
                <a:cs typeface="Trebuchet MS"/>
                <a:sym typeface="Trebuchet MS"/>
              </a:rPr>
              <a:t>16 BİTKİSEL ATIK YAĞ</a:t>
            </a:r>
            <a:endParaRPr/>
          </a:p>
        </p:txBody>
      </p:sp>
      <p:pic>
        <p:nvPicPr>
          <p:cNvPr id="289" name="Google Shape;289;p21"/>
          <p:cNvPicPr preferRelativeResize="0"/>
          <p:nvPr/>
        </p:nvPicPr>
        <p:blipFill rotWithShape="1">
          <a:blip r:embed="rId4">
            <a:alphaModFix/>
          </a:blip>
          <a:srcRect/>
          <a:stretch/>
        </p:blipFill>
        <p:spPr>
          <a:xfrm>
            <a:off x="6467003" y="4191756"/>
            <a:ext cx="2323911" cy="182260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2"/>
          <p:cNvSpPr txBox="1">
            <a:spLocks noGrp="1"/>
          </p:cNvSpPr>
          <p:nvPr>
            <p:ph type="body" idx="1"/>
          </p:nvPr>
        </p:nvSpPr>
        <p:spPr>
          <a:xfrm>
            <a:off x="570368" y="1602464"/>
            <a:ext cx="8730794" cy="445700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280"/>
              <a:buNone/>
            </a:pPr>
            <a:r>
              <a:rPr lang="tr-TR" sz="1600" dirty="0">
                <a:solidFill>
                  <a:srgbClr val="B0B0B0"/>
                </a:solidFill>
              </a:rPr>
              <a:t>Villa </a:t>
            </a:r>
            <a:r>
              <a:rPr lang="tr-TR" sz="1600" dirty="0" err="1">
                <a:solidFill>
                  <a:srgbClr val="B0B0B0"/>
                </a:solidFill>
              </a:rPr>
              <a:t>Sunflower</a:t>
            </a:r>
            <a:r>
              <a:rPr lang="tr-TR" sz="1600" dirty="0">
                <a:solidFill>
                  <a:srgbClr val="B0B0B0"/>
                </a:solidFill>
              </a:rPr>
              <a:t> </a:t>
            </a:r>
            <a:r>
              <a:rPr lang="tr-TR" sz="1600" dirty="0" err="1">
                <a:solidFill>
                  <a:srgbClr val="B0B0B0"/>
                </a:solidFill>
              </a:rPr>
              <a:t>Beach</a:t>
            </a:r>
            <a:r>
              <a:rPr lang="tr-TR" sz="1600" dirty="0">
                <a:solidFill>
                  <a:srgbClr val="B0B0B0"/>
                </a:solidFill>
              </a:rPr>
              <a:t> Hotel olarak uyguladığımız atık yönetimi sistemimizde öncelikli amacımız atık miktarını azaltmak, oluşan atıklarımızı iyi yöneterek çevreye en az zarar ile </a:t>
            </a:r>
            <a:r>
              <a:rPr lang="tr-TR" sz="1600" dirty="0" err="1">
                <a:solidFill>
                  <a:srgbClr val="B0B0B0"/>
                </a:solidFill>
              </a:rPr>
              <a:t>bertarafını</a:t>
            </a:r>
            <a:r>
              <a:rPr lang="tr-TR" sz="1600" dirty="0">
                <a:solidFill>
                  <a:srgbClr val="B0B0B0"/>
                </a:solidFill>
              </a:rPr>
              <a:t> sağlamak ve geri kazanılabilir olanları tekrar kazanmaktır.</a:t>
            </a:r>
            <a:endParaRPr dirty="0"/>
          </a:p>
          <a:p>
            <a:pPr marL="0" lvl="0" indent="0" algn="l" rtl="0">
              <a:spcBef>
                <a:spcPts val="1000"/>
              </a:spcBef>
              <a:spcAft>
                <a:spcPts val="0"/>
              </a:spcAft>
              <a:buSzPts val="1280"/>
              <a:buNone/>
            </a:pPr>
            <a:r>
              <a:rPr lang="tr-TR" sz="1600" dirty="0">
                <a:solidFill>
                  <a:schemeClr val="accent1"/>
                </a:solidFill>
              </a:rPr>
              <a:t>GERİ KAZANILABİLİR ATIKLAR</a:t>
            </a:r>
            <a:endParaRPr dirty="0"/>
          </a:p>
          <a:p>
            <a:pPr marL="0" lvl="0" indent="0" algn="l" rtl="0">
              <a:spcBef>
                <a:spcPts val="1000"/>
              </a:spcBef>
              <a:spcAft>
                <a:spcPts val="0"/>
              </a:spcAft>
              <a:buSzPts val="1280"/>
              <a:buNone/>
            </a:pPr>
            <a:r>
              <a:rPr lang="tr-TR" sz="1600" dirty="0">
                <a:solidFill>
                  <a:srgbClr val="B0B0B0"/>
                </a:solidFill>
              </a:rPr>
              <a:t>Ambalaj atık ve organik atıklarımızı bilinçli şekilde ayrıştırarak geri dönüşüme katkıda bulunuyoruz . Atık üretimimizi azaltmak için çeşitli çalışmalar yapıyor, misafirlerimizi ve çalışanlarımızı geri dönüşüm programına katılmaya teşvik ediyoruz . Cam, kâğıt, yağ, plastik ve yiyecek atıklarının geri dönüşümü için çeşitli bölümlerinde ayrıca ofis alanlarında atık ayrıştırma kapları bulunduruyoruz . Misafir alanlarında da atık ayrıştırma kovaları bulunduruyoruz. Ayrıştırdığımız bu atıkların geri dönüşümü için ilgili firmalarla çalışıyor ve takibini yapıyoruz. Kâğıt tüketimimizi azaltmak için mümkün olduğunca yazışmalarımızı ve duyurularımızı mail ortamında </a:t>
            </a:r>
            <a:r>
              <a:rPr lang="tr-TR" sz="1600" dirty="0" err="1">
                <a:solidFill>
                  <a:srgbClr val="B0B0B0"/>
                </a:solidFill>
              </a:rPr>
              <a:t>yapıyoruz.Dökümanlar</a:t>
            </a:r>
            <a:r>
              <a:rPr lang="tr-TR" sz="1600" dirty="0">
                <a:solidFill>
                  <a:srgbClr val="B0B0B0"/>
                </a:solidFill>
              </a:rPr>
              <a:t> üzerinde yapılan güncellemeler ortak ağımızdan yapılmaktadır. Gerekmedikçe çıktı alınmamaktadır. Kağıtlar çift yüzlü kullanılmaktadır. Misafirlerimize otelimizde uyguladığımız atık yönetimi ile ilgili oda kartıyla bilgilendirme yaparak; onları da atık miktarını azaltma ve oluşan atıkları ayrıştırma konusunda teşvik ediyoruz.</a:t>
            </a:r>
            <a:endParaRPr dirty="0"/>
          </a:p>
        </p:txBody>
      </p:sp>
      <p:pic>
        <p:nvPicPr>
          <p:cNvPr id="296" name="Google Shape;296;p22"/>
          <p:cNvPicPr preferRelativeResize="0"/>
          <p:nvPr/>
        </p:nvPicPr>
        <p:blipFill rotWithShape="1">
          <a:blip r:embed="rId3">
            <a:alphaModFix/>
          </a:blip>
          <a:srcRect/>
          <a:stretch/>
        </p:blipFill>
        <p:spPr>
          <a:xfrm>
            <a:off x="5758005" y="199176"/>
            <a:ext cx="2469860" cy="1285592"/>
          </a:xfrm>
          <a:prstGeom prst="rect">
            <a:avLst/>
          </a:prstGeom>
          <a:ln>
            <a:noFill/>
          </a:ln>
          <a:effectLst>
            <a:softEdge rad="112500"/>
          </a:effectLst>
        </p:spPr>
      </p:pic>
      <p:pic>
        <p:nvPicPr>
          <p:cNvPr id="5" name="Picture 4" descr="https://villasunflowerbeach.com/image/icerik/logo.png">
            <a:extLst>
              <a:ext uri="{FF2B5EF4-FFF2-40B4-BE49-F238E27FC236}">
                <a16:creationId xmlns:a16="http://schemas.microsoft.com/office/drawing/2014/main" id="{4D694B58-BE40-436F-84E3-C844B9585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612" y="375584"/>
            <a:ext cx="1676400" cy="7786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3"/>
          <p:cNvSpPr txBox="1">
            <a:spLocks noGrp="1"/>
          </p:cNvSpPr>
          <p:nvPr>
            <p:ph type="title"/>
          </p:nvPr>
        </p:nvSpPr>
        <p:spPr>
          <a:xfrm>
            <a:off x="677334" y="609600"/>
            <a:ext cx="8596668" cy="585457"/>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sz="2200"/>
              <a:t>TEHLİKELİ ATIKLAR</a:t>
            </a:r>
            <a:r>
              <a:rPr lang="tr-TR"/>
              <a:t/>
            </a:r>
            <a:br>
              <a:rPr lang="tr-TR"/>
            </a:br>
            <a:endParaRPr/>
          </a:p>
        </p:txBody>
      </p:sp>
      <p:sp>
        <p:nvSpPr>
          <p:cNvPr id="302" name="Google Shape;302;p23"/>
          <p:cNvSpPr txBox="1">
            <a:spLocks noGrp="1"/>
          </p:cNvSpPr>
          <p:nvPr>
            <p:ph type="body" idx="1"/>
          </p:nvPr>
        </p:nvSpPr>
        <p:spPr>
          <a:xfrm>
            <a:off x="677334" y="1294647"/>
            <a:ext cx="8596668" cy="481644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280"/>
              <a:buNone/>
            </a:pPr>
            <a:r>
              <a:rPr lang="tr-TR" sz="1600" dirty="0">
                <a:solidFill>
                  <a:srgbClr val="B0B0B0"/>
                </a:solidFill>
              </a:rPr>
              <a:t>Tesislerimizde oluşan tehlikeli atıklar çevreye zarar vermeden bertaraf edilebilmesi için bölümlerimizde oluşan tehlikeli </a:t>
            </a:r>
            <a:r>
              <a:rPr lang="tr-TR" sz="1600" dirty="0" err="1">
                <a:solidFill>
                  <a:srgbClr val="B0B0B0"/>
                </a:solidFill>
              </a:rPr>
              <a:t>atıkları,uygun</a:t>
            </a:r>
            <a:r>
              <a:rPr lang="tr-TR" sz="1600" dirty="0">
                <a:solidFill>
                  <a:srgbClr val="B0B0B0"/>
                </a:solidFill>
              </a:rPr>
              <a:t> koşullarda toplanıyor, etiketleniyor ve yasalara uygun bertaraf veya değerlendirilmesi için lisanslı firmalara teslim ediliyor.</a:t>
            </a:r>
            <a:endParaRPr dirty="0"/>
          </a:p>
          <a:p>
            <a:pPr marL="0" lvl="0" indent="0" algn="l" rtl="0">
              <a:spcBef>
                <a:spcPts val="1000"/>
              </a:spcBef>
              <a:spcAft>
                <a:spcPts val="0"/>
              </a:spcAft>
              <a:buSzPts val="1280"/>
              <a:buNone/>
            </a:pPr>
            <a:r>
              <a:rPr lang="tr-TR" sz="1600" dirty="0">
                <a:solidFill>
                  <a:srgbClr val="B0B0B0"/>
                </a:solidFill>
              </a:rPr>
              <a:t>2024 yılında oluşan tehlikeli atık miktarının daha da azalmasını hedefliyoruz.</a:t>
            </a:r>
            <a:endParaRPr dirty="0"/>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r>
              <a:rPr lang="tr-TR" sz="1600" dirty="0">
                <a:solidFill>
                  <a:schemeClr val="accent1"/>
                </a:solidFill>
              </a:rPr>
              <a:t>BİTKİSEL ATIK YAĞ</a:t>
            </a:r>
            <a:endParaRPr dirty="0"/>
          </a:p>
          <a:p>
            <a:pPr marL="0" lvl="0" indent="0" algn="l" rtl="0">
              <a:spcBef>
                <a:spcPts val="1000"/>
              </a:spcBef>
              <a:spcAft>
                <a:spcPts val="0"/>
              </a:spcAft>
              <a:buSzPts val="1280"/>
              <a:buNone/>
            </a:pPr>
            <a:endParaRPr sz="1600" dirty="0">
              <a:solidFill>
                <a:schemeClr val="accent1"/>
              </a:solidFill>
            </a:endParaRPr>
          </a:p>
          <a:p>
            <a:pPr marL="0" lvl="0" indent="0" algn="l" rtl="0">
              <a:spcBef>
                <a:spcPts val="1000"/>
              </a:spcBef>
              <a:spcAft>
                <a:spcPts val="0"/>
              </a:spcAft>
              <a:buSzPts val="1280"/>
              <a:buNone/>
            </a:pPr>
            <a:r>
              <a:rPr lang="tr-TR" sz="1600" dirty="0">
                <a:solidFill>
                  <a:srgbClr val="B0B0B0"/>
                </a:solidFill>
              </a:rPr>
              <a:t>Kullanılan bitkisel atık yağların geri dönüşüm miktarını her yıl arttırmaktayız. Oluşan bitkisel atık yağlar düzenli olarak anlaşmalı olduğumuz lisanslı firmalara verilmektedir.</a:t>
            </a:r>
            <a:endParaRPr dirty="0"/>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r>
              <a:rPr lang="tr-TR" sz="1600" dirty="0">
                <a:solidFill>
                  <a:srgbClr val="B0B0B0"/>
                </a:solidFill>
              </a:rPr>
              <a:t>Hedeflerimiz;</a:t>
            </a:r>
            <a:endParaRPr sz="1600" dirty="0">
              <a:solidFill>
                <a:srgbClr val="B0B0B0"/>
              </a:solidFill>
            </a:endParaRPr>
          </a:p>
          <a:p>
            <a:pPr marL="342900" lvl="0" indent="-342900" algn="l" rtl="0">
              <a:spcBef>
                <a:spcPts val="1000"/>
              </a:spcBef>
              <a:spcAft>
                <a:spcPts val="0"/>
              </a:spcAft>
              <a:buSzPts val="1280"/>
              <a:buFont typeface="Noto Sans Symbols"/>
              <a:buChar char="⮚"/>
            </a:pPr>
            <a:r>
              <a:rPr lang="tr-TR" sz="1600" dirty="0">
                <a:solidFill>
                  <a:srgbClr val="B0B0B0"/>
                </a:solidFill>
              </a:rPr>
              <a:t>Kullanılan bitkisel atık yağ geri kazanım miktarını önceki yıllara göre arttırmak,</a:t>
            </a:r>
            <a:endParaRPr dirty="0"/>
          </a:p>
          <a:p>
            <a:pPr marL="342900" lvl="0" indent="-342900" algn="l" rtl="0">
              <a:spcBef>
                <a:spcPts val="1000"/>
              </a:spcBef>
              <a:spcAft>
                <a:spcPts val="0"/>
              </a:spcAft>
              <a:buSzPts val="1280"/>
              <a:buFont typeface="Noto Sans Symbols"/>
              <a:buChar char="⮚"/>
            </a:pPr>
            <a:r>
              <a:rPr lang="tr-TR" sz="1600" dirty="0">
                <a:solidFill>
                  <a:srgbClr val="B0B0B0"/>
                </a:solidFill>
              </a:rPr>
              <a:t>Personelimizi atık yağ ile </a:t>
            </a:r>
            <a:r>
              <a:rPr lang="tr-TR" sz="1600" dirty="0" err="1">
                <a:solidFill>
                  <a:srgbClr val="B0B0B0"/>
                </a:solidFill>
              </a:rPr>
              <a:t>ile</a:t>
            </a:r>
            <a:r>
              <a:rPr lang="tr-TR" sz="1600" dirty="0">
                <a:solidFill>
                  <a:srgbClr val="B0B0B0"/>
                </a:solidFill>
              </a:rPr>
              <a:t> ilgili daha çok bilinçlendirmek .</a:t>
            </a:r>
            <a:endParaRPr sz="1600" dirty="0">
              <a:solidFill>
                <a:srgbClr val="B0B0B0"/>
              </a:solidFill>
            </a:endParaRPr>
          </a:p>
        </p:txBody>
      </p:sp>
      <p:pic>
        <p:nvPicPr>
          <p:cNvPr id="303" name="Google Shape;303;p23"/>
          <p:cNvPicPr preferRelativeResize="0"/>
          <p:nvPr/>
        </p:nvPicPr>
        <p:blipFill rotWithShape="1">
          <a:blip r:embed="rId3">
            <a:alphaModFix/>
          </a:blip>
          <a:srcRect/>
          <a:stretch/>
        </p:blipFill>
        <p:spPr>
          <a:xfrm>
            <a:off x="3373204" y="110604"/>
            <a:ext cx="2587752" cy="1134248"/>
          </a:xfrm>
          <a:prstGeom prst="rect">
            <a:avLst/>
          </a:prstGeom>
          <a:ln>
            <a:noFill/>
          </a:ln>
          <a:effectLst>
            <a:softEdge rad="112500"/>
          </a:effectLst>
        </p:spPr>
      </p:pic>
      <p:pic>
        <p:nvPicPr>
          <p:cNvPr id="304" name="Google Shape;304;p23"/>
          <p:cNvPicPr preferRelativeResize="0"/>
          <p:nvPr/>
        </p:nvPicPr>
        <p:blipFill rotWithShape="1">
          <a:blip r:embed="rId4">
            <a:alphaModFix/>
          </a:blip>
          <a:srcRect/>
          <a:stretch/>
        </p:blipFill>
        <p:spPr>
          <a:xfrm>
            <a:off x="5960956" y="2489705"/>
            <a:ext cx="1755430" cy="1077361"/>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4"/>
          <p:cNvSpPr txBox="1">
            <a:spLocks noGrp="1"/>
          </p:cNvSpPr>
          <p:nvPr>
            <p:ph type="title"/>
          </p:nvPr>
        </p:nvSpPr>
        <p:spPr>
          <a:xfrm>
            <a:off x="461835" y="440575"/>
            <a:ext cx="8812167" cy="148982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2800"/>
              <a:buFont typeface="Trebuchet MS"/>
              <a:buNone/>
            </a:pPr>
            <a:r>
              <a:rPr lang="tr-TR" sz="2800"/>
              <a:t>ORGANİK ATIKLAR </a:t>
            </a:r>
            <a:endParaRPr/>
          </a:p>
        </p:txBody>
      </p:sp>
      <p:sp>
        <p:nvSpPr>
          <p:cNvPr id="310" name="Google Shape;310;p24"/>
          <p:cNvSpPr/>
          <p:nvPr/>
        </p:nvSpPr>
        <p:spPr>
          <a:xfrm>
            <a:off x="528337" y="3656658"/>
            <a:ext cx="7012161" cy="52321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800">
                <a:solidFill>
                  <a:schemeClr val="accent1"/>
                </a:solidFill>
                <a:latin typeface="Trebuchet MS"/>
                <a:ea typeface="Trebuchet MS"/>
                <a:cs typeface="Trebuchet MS"/>
                <a:sym typeface="Trebuchet MS"/>
              </a:rPr>
              <a:t>SIVI VE KATI ATIKLAR </a:t>
            </a:r>
            <a:endParaRPr sz="2800">
              <a:solidFill>
                <a:schemeClr val="accent1"/>
              </a:solidFill>
              <a:latin typeface="Trebuchet MS"/>
              <a:ea typeface="Trebuchet MS"/>
              <a:cs typeface="Trebuchet MS"/>
              <a:sym typeface="Trebuchet MS"/>
            </a:endParaRPr>
          </a:p>
        </p:txBody>
      </p:sp>
      <p:pic>
        <p:nvPicPr>
          <p:cNvPr id="311" name="Google Shape;311;p24"/>
          <p:cNvPicPr preferRelativeResize="0"/>
          <p:nvPr/>
        </p:nvPicPr>
        <p:blipFill rotWithShape="1">
          <a:blip r:embed="rId4">
            <a:alphaModFix/>
          </a:blip>
          <a:srcRect/>
          <a:stretch/>
        </p:blipFill>
        <p:spPr>
          <a:xfrm>
            <a:off x="7540498" y="180035"/>
            <a:ext cx="1624503" cy="1293301"/>
          </a:xfrm>
          <a:prstGeom prst="rect">
            <a:avLst/>
          </a:prstGeom>
          <a:noFill/>
          <a:ln>
            <a:noFill/>
          </a:ln>
        </p:spPr>
      </p:pic>
      <p:graphicFrame>
        <p:nvGraphicFramePr>
          <p:cNvPr id="312" name="Google Shape;312;p24"/>
          <p:cNvGraphicFramePr/>
          <p:nvPr>
            <p:extLst>
              <p:ext uri="{D42A27DB-BD31-4B8C-83A1-F6EECF244321}">
                <p14:modId xmlns:p14="http://schemas.microsoft.com/office/powerpoint/2010/main" val="1171602154"/>
              </p:ext>
            </p:extLst>
          </p:nvPr>
        </p:nvGraphicFramePr>
        <p:xfrm>
          <a:off x="652463" y="1997075"/>
          <a:ext cx="7324725" cy="942975"/>
        </p:xfrm>
        <a:graphic>
          <a:graphicData uri="http://schemas.openxmlformats.org/presentationml/2006/ole">
            <mc:AlternateContent xmlns:mc="http://schemas.openxmlformats.org/markup-compatibility/2006">
              <mc:Choice xmlns:v="urn:schemas-microsoft-com:vml" Requires="v">
                <p:oleObj spid="_x0000_s1180" name="Worksheet" r:id="rId5" imgW="7324570" imgH="942859" progId="Excel.Sheet.12">
                  <p:embed/>
                </p:oleObj>
              </mc:Choice>
              <mc:Fallback>
                <p:oleObj name="Worksheet" r:id="rId5" imgW="7324570" imgH="942859" progId="Excel.Sheet.12">
                  <p:embed/>
                  <p:pic>
                    <p:nvPicPr>
                      <p:cNvPr id="312" name="Google Shape;312;p24"/>
                      <p:cNvPicPr preferRelativeResize="0"/>
                      <p:nvPr/>
                    </p:nvPicPr>
                    <p:blipFill rotWithShape="1">
                      <a:blip r:embed="rId6">
                        <a:alphaModFix/>
                      </a:blip>
                      <a:srcRect/>
                      <a:stretch>
                        <a:fillRect/>
                      </a:stretch>
                    </p:blipFill>
                    <p:spPr>
                      <a:xfrm>
                        <a:off x="652463" y="1997075"/>
                        <a:ext cx="7324725" cy="942975"/>
                      </a:xfrm>
                      <a:prstGeom prst="rect">
                        <a:avLst/>
                      </a:prstGeom>
                      <a:noFill/>
                      <a:ln>
                        <a:noFill/>
                      </a:ln>
                    </p:spPr>
                  </p:pic>
                </p:oleObj>
              </mc:Fallback>
            </mc:AlternateContent>
          </a:graphicData>
        </a:graphic>
      </p:graphicFrame>
      <p:graphicFrame>
        <p:nvGraphicFramePr>
          <p:cNvPr id="313" name="Google Shape;313;p24"/>
          <p:cNvGraphicFramePr/>
          <p:nvPr>
            <p:extLst>
              <p:ext uri="{D42A27DB-BD31-4B8C-83A1-F6EECF244321}">
                <p14:modId xmlns:p14="http://schemas.microsoft.com/office/powerpoint/2010/main" val="3306265547"/>
              </p:ext>
            </p:extLst>
          </p:nvPr>
        </p:nvGraphicFramePr>
        <p:xfrm>
          <a:off x="652463" y="4670425"/>
          <a:ext cx="7324725" cy="942975"/>
        </p:xfrm>
        <a:graphic>
          <a:graphicData uri="http://schemas.openxmlformats.org/presentationml/2006/ole">
            <mc:AlternateContent xmlns:mc="http://schemas.openxmlformats.org/markup-compatibility/2006">
              <mc:Choice xmlns:v="urn:schemas-microsoft-com:vml" Requires="v">
                <p:oleObj spid="_x0000_s1181" name="Worksheet" r:id="rId7" imgW="7324570" imgH="942859" progId="Excel.Sheet.12">
                  <p:embed/>
                </p:oleObj>
              </mc:Choice>
              <mc:Fallback>
                <p:oleObj name="Worksheet" r:id="rId7" imgW="7324570" imgH="942859" progId="Excel.Sheet.12">
                  <p:embed/>
                  <p:pic>
                    <p:nvPicPr>
                      <p:cNvPr id="313" name="Google Shape;313;p24"/>
                      <p:cNvPicPr preferRelativeResize="0"/>
                      <p:nvPr/>
                    </p:nvPicPr>
                    <p:blipFill rotWithShape="1">
                      <a:blip r:embed="rId8">
                        <a:alphaModFix/>
                      </a:blip>
                      <a:srcRect/>
                      <a:stretch>
                        <a:fillRect/>
                      </a:stretch>
                    </p:blipFill>
                    <p:spPr>
                      <a:xfrm>
                        <a:off x="652463" y="4670425"/>
                        <a:ext cx="7324725" cy="942975"/>
                      </a:xfrm>
                      <a:prstGeom prst="rect">
                        <a:avLst/>
                      </a:prstGeom>
                      <a:noFill/>
                      <a:ln>
                        <a:noFill/>
                      </a:ln>
                    </p:spPr>
                  </p:pic>
                </p:oleObj>
              </mc:Fallback>
            </mc:AlternateContent>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677334" y="609600"/>
            <a:ext cx="8596668" cy="90232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KİMYASAL TÜKETİMİ</a:t>
            </a:r>
            <a:endParaRPr/>
          </a:p>
        </p:txBody>
      </p:sp>
      <p:pic>
        <p:nvPicPr>
          <p:cNvPr id="319" name="Google Shape;319;p25"/>
          <p:cNvPicPr preferRelativeResize="0">
            <a:picLocks noGrp="1"/>
          </p:cNvPicPr>
          <p:nvPr>
            <p:ph type="body" idx="1"/>
          </p:nvPr>
        </p:nvPicPr>
        <p:blipFill rotWithShape="1">
          <a:blip r:embed="rId3">
            <a:alphaModFix/>
          </a:blip>
          <a:srcRect/>
          <a:stretch/>
        </p:blipFill>
        <p:spPr>
          <a:xfrm>
            <a:off x="7079809" y="609599"/>
            <a:ext cx="1919720" cy="902329"/>
          </a:xfrm>
          <a:prstGeom prst="rect">
            <a:avLst/>
          </a:prstGeom>
          <a:ln>
            <a:noFill/>
          </a:ln>
          <a:effectLst>
            <a:softEdge rad="112500"/>
          </a:effectLst>
        </p:spPr>
      </p:pic>
      <p:sp>
        <p:nvSpPr>
          <p:cNvPr id="320" name="Google Shape;320;p25"/>
          <p:cNvSpPr/>
          <p:nvPr/>
        </p:nvSpPr>
        <p:spPr>
          <a:xfrm>
            <a:off x="190123" y="1647731"/>
            <a:ext cx="8953877" cy="4185721"/>
          </a:xfrm>
          <a:prstGeom prst="rect">
            <a:avLst/>
          </a:prstGeom>
          <a:noFill/>
          <a:ln>
            <a:noFill/>
          </a:ln>
        </p:spPr>
        <p:txBody>
          <a:bodyPr spcFirstLastPara="1" wrap="square" lIns="91425" tIns="45700" rIns="91425" bIns="45700" anchor="t" anchorCtr="0">
            <a:spAutoFit/>
          </a:bodyPr>
          <a:lstStyle/>
          <a:p>
            <a:pPr lvl="0"/>
            <a:r>
              <a:rPr lang="tr-TR" dirty="0">
                <a:solidFill>
                  <a:srgbClr val="B0B0B0"/>
                </a:solidFill>
                <a:latin typeface="Trebuchet MS"/>
                <a:ea typeface="Trebuchet MS"/>
                <a:cs typeface="Trebuchet MS"/>
                <a:sym typeface="Trebuchet MS"/>
              </a:rPr>
              <a:t>Kimyasal kullanım miktarlarımızı kontrol ediyor, boşa ve yanlış kimyasal kullanımını engellemek için personel eğitimleri düzenliyoruz. Kimyasalların kullanımı ve tehlikeli kimyasalların dökülmesi/saçılması durumunda alınacak tedbirler konusunda çalışanlarımıza eğitim veriyoruz. Otel alanındaki bitki ilaçlamaları rutin olarak değil ihtiyaç halinde yapılarak kimyasal kullanımı azaltılmaktadır. Çevre dostu temizlik uygulamaları, hem insan sağlığı hem de çevre üzerindeki olumsuz etkileri en aza indirirken hijyenik</a:t>
            </a:r>
          </a:p>
          <a:p>
            <a:pPr lvl="0"/>
            <a:r>
              <a:rPr lang="tr-TR" dirty="0">
                <a:solidFill>
                  <a:srgbClr val="B0B0B0"/>
                </a:solidFill>
                <a:latin typeface="Trebuchet MS"/>
                <a:ea typeface="Trebuchet MS"/>
                <a:cs typeface="Trebuchet MS"/>
                <a:sym typeface="Trebuchet MS"/>
              </a:rPr>
              <a:t>temizliğe ulaşmayı amaçlar.</a:t>
            </a:r>
          </a:p>
          <a:p>
            <a:pPr lvl="0"/>
            <a:r>
              <a:rPr lang="tr-TR" dirty="0">
                <a:solidFill>
                  <a:srgbClr val="B0B0B0"/>
                </a:solidFill>
                <a:latin typeface="Trebuchet MS"/>
                <a:ea typeface="Trebuchet MS"/>
                <a:cs typeface="Trebuchet MS"/>
                <a:sym typeface="Trebuchet MS"/>
              </a:rPr>
              <a:t>Bu çevre açısından güvenli olan temizlik ürünlerinin az ve uygun miktarlarda kullanılmasıyla gerçekleştirilebilir.</a:t>
            </a:r>
          </a:p>
          <a:p>
            <a:pPr lvl="0"/>
            <a:r>
              <a:rPr lang="tr-TR" dirty="0">
                <a:solidFill>
                  <a:srgbClr val="B0B0B0"/>
                </a:solidFill>
                <a:latin typeface="Trebuchet MS"/>
                <a:ea typeface="Trebuchet MS"/>
                <a:cs typeface="Trebuchet MS"/>
                <a:sym typeface="Trebuchet MS"/>
              </a:rPr>
              <a:t>Kimyasal tüketimini azaltmaya yönelik uygulamalarımız;</a:t>
            </a:r>
          </a:p>
          <a:p>
            <a:pPr lvl="0"/>
            <a:r>
              <a:rPr lang="tr-TR" dirty="0">
                <a:solidFill>
                  <a:srgbClr val="B0B0B0"/>
                </a:solidFill>
                <a:latin typeface="Trebuchet MS"/>
                <a:ea typeface="Trebuchet MS"/>
                <a:cs typeface="Trebuchet MS"/>
                <a:sym typeface="Trebuchet MS"/>
              </a:rPr>
              <a:t>• Kimyasalların kullanımı ve tehlikeli kimyasalların dökülme/saçılma durumlarına karşı alınacak önlemler</a:t>
            </a:r>
          </a:p>
          <a:p>
            <a:pPr lvl="0"/>
            <a:r>
              <a:rPr lang="tr-TR" dirty="0">
                <a:solidFill>
                  <a:srgbClr val="B0B0B0"/>
                </a:solidFill>
                <a:latin typeface="Trebuchet MS"/>
                <a:ea typeface="Trebuchet MS"/>
                <a:cs typeface="Trebuchet MS"/>
                <a:sym typeface="Trebuchet MS"/>
              </a:rPr>
              <a:t>hakkında çalışanlarımıza eğitimler verilmektedir.</a:t>
            </a:r>
          </a:p>
          <a:p>
            <a:pPr lvl="0"/>
            <a:r>
              <a:rPr lang="tr-TR" dirty="0">
                <a:solidFill>
                  <a:srgbClr val="B0B0B0"/>
                </a:solidFill>
                <a:latin typeface="Trebuchet MS"/>
                <a:ea typeface="Trebuchet MS"/>
                <a:cs typeface="Trebuchet MS"/>
                <a:sym typeface="Trebuchet MS"/>
              </a:rPr>
              <a:t>• Düzenlenen tatbikatlarla personel bilgilendirilmektedir.</a:t>
            </a:r>
          </a:p>
          <a:p>
            <a:pPr lvl="0"/>
            <a:r>
              <a:rPr lang="tr-TR" dirty="0">
                <a:solidFill>
                  <a:srgbClr val="B0B0B0"/>
                </a:solidFill>
                <a:latin typeface="Trebuchet MS"/>
                <a:ea typeface="Trebuchet MS"/>
                <a:cs typeface="Trebuchet MS"/>
                <a:sym typeface="Trebuchet MS"/>
              </a:rPr>
              <a:t>• Havuzlarımızda, hijyenik şartları sağlamak adına, minimum miktarda kimyasal gerektiren otomatik dozaj sistemleri</a:t>
            </a:r>
          </a:p>
          <a:p>
            <a:pPr lvl="0"/>
            <a:r>
              <a:rPr lang="tr-TR" dirty="0">
                <a:solidFill>
                  <a:srgbClr val="B0B0B0"/>
                </a:solidFill>
                <a:latin typeface="Trebuchet MS"/>
                <a:ea typeface="Trebuchet MS"/>
                <a:cs typeface="Trebuchet MS"/>
                <a:sym typeface="Trebuchet MS"/>
              </a:rPr>
              <a:t>kullanılmaktadır.</a:t>
            </a:r>
          </a:p>
          <a:p>
            <a:pPr lvl="0"/>
            <a:r>
              <a:rPr lang="tr-TR" dirty="0">
                <a:solidFill>
                  <a:srgbClr val="B0B0B0"/>
                </a:solidFill>
                <a:latin typeface="Trebuchet MS"/>
                <a:ea typeface="Trebuchet MS"/>
                <a:cs typeface="Trebuchet MS"/>
                <a:sym typeface="Trebuchet MS"/>
              </a:rPr>
              <a:t>• Tesiste kullanılan tüm kimyasalların içerik bilgileri verilmiş ve ilgili depolarda taşma havuzları bulunmaktadır.</a:t>
            </a:r>
          </a:p>
          <a:p>
            <a:pPr lvl="0"/>
            <a:r>
              <a:rPr lang="tr-TR" dirty="0">
                <a:solidFill>
                  <a:srgbClr val="B0B0B0"/>
                </a:solidFill>
                <a:latin typeface="Trebuchet MS"/>
                <a:ea typeface="Trebuchet MS"/>
                <a:cs typeface="Trebuchet MS"/>
                <a:sym typeface="Trebuchet MS"/>
              </a:rPr>
              <a:t>Çevre dostu temizlik uygulamalarıyla çevreye olan negatif etkimizi minimize etmeyi ve kullanıcıların sağlığını</a:t>
            </a:r>
          </a:p>
          <a:p>
            <a:pPr lvl="0"/>
            <a:r>
              <a:rPr lang="tr-TR" dirty="0">
                <a:solidFill>
                  <a:srgbClr val="B0B0B0"/>
                </a:solidFill>
                <a:latin typeface="Trebuchet MS"/>
                <a:ea typeface="Trebuchet MS"/>
                <a:cs typeface="Trebuchet MS"/>
                <a:sym typeface="Trebuchet MS"/>
              </a:rPr>
              <a:t>maksimum düzeyde koruma sağlar.</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26"/>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Clr>
                <a:schemeClr val="accent1"/>
              </a:buClr>
              <a:buSzPts val="4000"/>
              <a:buFont typeface="Trebuchet MS"/>
              <a:buNone/>
            </a:pPr>
            <a:r>
              <a:rPr lang="tr-TR" sz="4000"/>
              <a:t>04 BÖLÜM</a:t>
            </a:r>
            <a:br>
              <a:rPr lang="tr-TR" sz="4000"/>
            </a:br>
            <a:r>
              <a:rPr lang="tr-TR" sz="4000"/>
              <a:t>ENERJİ YÖNETİMİ</a:t>
            </a:r>
            <a:endParaRPr sz="4000"/>
          </a:p>
        </p:txBody>
      </p:sp>
      <p:sp>
        <p:nvSpPr>
          <p:cNvPr id="327" name="Google Shape;327;p26"/>
          <p:cNvSpPr/>
          <p:nvPr/>
        </p:nvSpPr>
        <p:spPr>
          <a:xfrm>
            <a:off x="677334" y="2661719"/>
            <a:ext cx="8267490" cy="26776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800">
                <a:solidFill>
                  <a:schemeClr val="accent1"/>
                </a:solidFill>
                <a:latin typeface="Trebuchet MS"/>
                <a:ea typeface="Trebuchet MS"/>
                <a:cs typeface="Trebuchet MS"/>
                <a:sym typeface="Trebuchet MS"/>
              </a:rPr>
              <a:t>17 ELEKTİRİK TÜKETİMİ</a:t>
            </a:r>
            <a:endParaRPr/>
          </a:p>
          <a:p>
            <a:pPr marL="0" marR="0" lvl="0" indent="0" algn="l" rtl="0">
              <a:spcBef>
                <a:spcPts val="0"/>
              </a:spcBef>
              <a:spcAft>
                <a:spcPts val="0"/>
              </a:spcAft>
              <a:buNone/>
            </a:pPr>
            <a:r>
              <a:rPr lang="tr-TR" sz="2800">
                <a:solidFill>
                  <a:schemeClr val="accent1"/>
                </a:solidFill>
                <a:latin typeface="Trebuchet MS"/>
                <a:ea typeface="Trebuchet MS"/>
                <a:cs typeface="Trebuchet MS"/>
                <a:sym typeface="Trebuchet MS"/>
              </a:rPr>
              <a:t>18 DOĞALGAZ TÜKETİMİ</a:t>
            </a:r>
            <a:endParaRPr/>
          </a:p>
          <a:p>
            <a:pPr marL="0" marR="0" lvl="0" indent="0" algn="l" rtl="0">
              <a:spcBef>
                <a:spcPts val="0"/>
              </a:spcBef>
              <a:spcAft>
                <a:spcPts val="0"/>
              </a:spcAft>
              <a:buNone/>
            </a:pPr>
            <a:r>
              <a:rPr lang="tr-TR" sz="2800">
                <a:solidFill>
                  <a:schemeClr val="accent1"/>
                </a:solidFill>
                <a:latin typeface="Trebuchet MS"/>
                <a:ea typeface="Trebuchet MS"/>
                <a:cs typeface="Trebuchet MS"/>
                <a:sym typeface="Trebuchet MS"/>
              </a:rPr>
              <a:t>19 SU TÜKETİMİ</a:t>
            </a:r>
            <a:endParaRPr/>
          </a:p>
          <a:p>
            <a:pPr marL="0" marR="0" lvl="0" indent="0" algn="l" rtl="0">
              <a:spcBef>
                <a:spcPts val="0"/>
              </a:spcBef>
              <a:spcAft>
                <a:spcPts val="0"/>
              </a:spcAft>
              <a:buNone/>
            </a:pPr>
            <a:r>
              <a:rPr lang="tr-TR" sz="2800">
                <a:solidFill>
                  <a:schemeClr val="accent1"/>
                </a:solidFill>
                <a:latin typeface="Trebuchet MS"/>
                <a:ea typeface="Trebuchet MS"/>
                <a:cs typeface="Trebuchet MS"/>
                <a:sym typeface="Trebuchet MS"/>
              </a:rPr>
              <a:t>20 LNG TÜKETİMİ</a:t>
            </a:r>
            <a:endParaRPr/>
          </a:p>
          <a:p>
            <a:pPr marL="0" marR="0" lvl="0" indent="0" algn="l" rtl="0">
              <a:spcBef>
                <a:spcPts val="0"/>
              </a:spcBef>
              <a:spcAft>
                <a:spcPts val="0"/>
              </a:spcAft>
              <a:buNone/>
            </a:pPr>
            <a:r>
              <a:rPr lang="tr-TR" sz="2800">
                <a:solidFill>
                  <a:schemeClr val="accent1"/>
                </a:solidFill>
                <a:latin typeface="Trebuchet MS"/>
                <a:ea typeface="Trebuchet MS"/>
                <a:cs typeface="Trebuchet MS"/>
                <a:sym typeface="Trebuchet MS"/>
              </a:rPr>
              <a:t>21 MOTORİN TÜKETİMİ</a:t>
            </a:r>
            <a:endParaRPr/>
          </a:p>
          <a:p>
            <a:pPr marL="0" marR="0" lvl="0" indent="0" algn="l" rtl="0">
              <a:spcBef>
                <a:spcPts val="0"/>
              </a:spcBef>
              <a:spcAft>
                <a:spcPts val="0"/>
              </a:spcAft>
              <a:buNone/>
            </a:pPr>
            <a:r>
              <a:rPr lang="tr-TR" sz="2800">
                <a:solidFill>
                  <a:schemeClr val="accent1"/>
                </a:solidFill>
                <a:latin typeface="Trebuchet MS"/>
                <a:ea typeface="Trebuchet MS"/>
                <a:cs typeface="Trebuchet MS"/>
                <a:sym typeface="Trebuchet MS"/>
              </a:rPr>
              <a:t>22 KARBON SALINIMI</a:t>
            </a:r>
            <a:endParaRPr/>
          </a:p>
        </p:txBody>
      </p:sp>
      <p:pic>
        <p:nvPicPr>
          <p:cNvPr id="328" name="Google Shape;328;p26"/>
          <p:cNvPicPr preferRelativeResize="0"/>
          <p:nvPr/>
        </p:nvPicPr>
        <p:blipFill rotWithShape="1">
          <a:blip r:embed="rId3">
            <a:alphaModFix/>
          </a:blip>
          <a:srcRect/>
          <a:stretch/>
        </p:blipFill>
        <p:spPr>
          <a:xfrm>
            <a:off x="5269117" y="3832174"/>
            <a:ext cx="1439560" cy="685505"/>
          </a:xfrm>
          <a:prstGeom prst="rect">
            <a:avLst/>
          </a:prstGeom>
          <a:noFill/>
          <a:ln>
            <a:noFill/>
          </a:ln>
        </p:spPr>
      </p:pic>
      <p:pic>
        <p:nvPicPr>
          <p:cNvPr id="329" name="Google Shape;329;p26"/>
          <p:cNvPicPr preferRelativeResize="0">
            <a:picLocks noGrp="1"/>
          </p:cNvPicPr>
          <p:nvPr>
            <p:ph type="body" idx="1"/>
          </p:nvPr>
        </p:nvPicPr>
        <p:blipFill rotWithShape="1">
          <a:blip r:embed="rId3">
            <a:alphaModFix/>
          </a:blip>
          <a:srcRect/>
          <a:stretch/>
        </p:blipFill>
        <p:spPr>
          <a:xfrm>
            <a:off x="5269117" y="3713603"/>
            <a:ext cx="2525858" cy="1625772"/>
          </a:xfrm>
          <a:prstGeom prst="rect">
            <a:avLst/>
          </a:prstGeom>
          <a:noFill/>
          <a:ln>
            <a:noFill/>
          </a:ln>
        </p:spPr>
      </p:pic>
      <p:pic>
        <p:nvPicPr>
          <p:cNvPr id="330" name="Google Shape;330;p26"/>
          <p:cNvPicPr preferRelativeResize="0"/>
          <p:nvPr/>
        </p:nvPicPr>
        <p:blipFill rotWithShape="1">
          <a:blip r:embed="rId4">
            <a:alphaModFix/>
          </a:blip>
          <a:srcRect/>
          <a:stretch/>
        </p:blipFill>
        <p:spPr>
          <a:xfrm>
            <a:off x="677334" y="504160"/>
            <a:ext cx="2950720" cy="132294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27"/>
          <p:cNvPicPr preferRelativeResize="0">
            <a:picLocks noGrp="1"/>
          </p:cNvPicPr>
          <p:nvPr>
            <p:ph type="body" idx="1"/>
          </p:nvPr>
        </p:nvPicPr>
        <p:blipFill rotWithShape="1">
          <a:blip r:embed="rId3">
            <a:alphaModFix/>
          </a:blip>
          <a:srcRect/>
          <a:stretch/>
        </p:blipFill>
        <p:spPr>
          <a:xfrm>
            <a:off x="7224666" y="292729"/>
            <a:ext cx="1774479" cy="736520"/>
          </a:xfrm>
          <a:prstGeom prst="rect">
            <a:avLst/>
          </a:prstGeom>
          <a:noFill/>
          <a:ln>
            <a:noFill/>
          </a:ln>
        </p:spPr>
      </p:pic>
      <p:sp>
        <p:nvSpPr>
          <p:cNvPr id="336" name="Google Shape;336;p27"/>
          <p:cNvSpPr/>
          <p:nvPr/>
        </p:nvSpPr>
        <p:spPr>
          <a:xfrm>
            <a:off x="461727" y="1029249"/>
            <a:ext cx="8682273"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Satın aldığımız tüm elektronik ürünlerin enerji tasarruflu olmasını tüm</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çalışanlarımızın enerji tasarrufu konusunda eğitim almasını hedeflemekteyiz.</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Otellerimizde enerji tasarrufu ile ilgili aşağıdaki çalışmalar yapılmakta ve sürekliliği</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sağlanmaktadır.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Genel alanlarda misafirlerimize elektrik tasarrufu hakkında uyarı yazıları</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bulunmaktadır.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Otellerimizde enerji tasarruflu ampuller ya da led ışıklar kullanılmaktadır.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Ortak alanlardaki tuvaletlerde, koridorlarda, personel bölgelerinde ve zemin katlarda</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enerji tasarrufu ile ilgili uyarı yazıları bulunmaktadır. Ayrıca Sorwe uygulaması üzerinden personellere Sürdürürebilir Kalkınma Hedefleri eğitimleri verilmektedir.</a:t>
            </a:r>
            <a:endParaRPr sz="1400">
              <a:solidFill>
                <a:srgbClr val="B0B0B0"/>
              </a:solidFill>
              <a:latin typeface="Trebuchet MS"/>
              <a:ea typeface="Trebuchet MS"/>
              <a:cs typeface="Trebuchet MS"/>
              <a:sym typeface="Trebuchet MS"/>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Dış aydınlatmalar zamanlayıcılarla kontrol edilmektedir.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Odalarımızda elektronik anahtar kartlar kullanılmaktadır.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Odalarımızda Led TV’ler kullanılmaktadır.( Odalarımızda A sınıfı, düşük tüketimi olan</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TV’ler kullanılmaktadır.)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Odalarımızda mini barlarımız enerji tasarrufu sağlamak amacıyla ısı kaynağından</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uzak olacak şekilde konumlandırılmıştır.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Boş odalarımızın perdeleri yaz sezonunda kapalı, kış sezonunda açık tutularak</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iklimlendirme cihazlarının kullanımı azaltılmaktadır.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Soğutucu sistemin çalıştığı genel alanlardan, büfe giriş ve çıkışı alanlara açılan kapılarda soğutucu hava perdesi kullanılmaktadır.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Sıcak su üretiminde güneş panellerinden destek sağlanmaktadır.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Otellerimizin sıcak su ihtiyacının %50‘si güneş enerjisinden elde edilmektedir.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Elektrikle çalışan cihazlar güneş ışınlarına maruz kalmayacak şekilde</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konumlanmıştır.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8"/>
          <p:cNvSpPr txBox="1">
            <a:spLocks noGrp="1"/>
          </p:cNvSpPr>
          <p:nvPr>
            <p:ph type="title"/>
          </p:nvPr>
        </p:nvSpPr>
        <p:spPr>
          <a:xfrm>
            <a:off x="516048" y="609600"/>
            <a:ext cx="8757954" cy="69409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ELEKTİRİK TÜKETİMİ</a:t>
            </a:r>
            <a:endParaRPr/>
          </a:p>
        </p:txBody>
      </p:sp>
      <p:sp>
        <p:nvSpPr>
          <p:cNvPr id="342" name="Google Shape;342;p28"/>
          <p:cNvSpPr txBox="1">
            <a:spLocks noGrp="1"/>
          </p:cNvSpPr>
          <p:nvPr>
            <p:ph type="body" idx="1"/>
          </p:nvPr>
        </p:nvSpPr>
        <p:spPr>
          <a:xfrm>
            <a:off x="452673" y="1457608"/>
            <a:ext cx="8821329" cy="547734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tr-TR" sz="1400" dirty="0">
                <a:solidFill>
                  <a:srgbClr val="B0B0B0"/>
                </a:solidFill>
              </a:rPr>
              <a:t>Tesisimizdeki enerji tüketimlerini azaltmak adına hem personel alanında hem misafir alanında farkındalık sağlamak için uyarı yazıları bulunmaktadır. Ayrıca personel arkadaşlarımıza farkındalığı artırmak adına </a:t>
            </a:r>
            <a:r>
              <a:rPr lang="tr-TR" sz="1400" dirty="0" smtClean="0">
                <a:solidFill>
                  <a:srgbClr val="B0B0B0"/>
                </a:solidFill>
              </a:rPr>
              <a:t>eğitim planlarımız üzerinden </a:t>
            </a:r>
            <a:r>
              <a:rPr lang="tr-TR" sz="1400" dirty="0">
                <a:solidFill>
                  <a:srgbClr val="B0B0B0"/>
                </a:solidFill>
              </a:rPr>
              <a:t>düzenli </a:t>
            </a:r>
            <a:r>
              <a:rPr lang="tr-TR" sz="1400" dirty="0" smtClean="0">
                <a:solidFill>
                  <a:srgbClr val="B0B0B0"/>
                </a:solidFill>
              </a:rPr>
              <a:t>olarak konu ile ilgili </a:t>
            </a:r>
            <a:r>
              <a:rPr lang="tr-TR" sz="1400" dirty="0">
                <a:solidFill>
                  <a:srgbClr val="B0B0B0"/>
                </a:solidFill>
              </a:rPr>
              <a:t>eğitimler verilmektedir. Aylık olarak belirlediğimiz şirket hedeflerimizden birisi de enerji tasarrufu ve kaynaklarımızı doğru şekilde kullanmaya yöneliktir. </a:t>
            </a:r>
            <a:endParaRPr dirty="0"/>
          </a:p>
          <a:p>
            <a:pPr marL="0" lvl="0" indent="0" algn="l" rtl="0">
              <a:spcBef>
                <a:spcPts val="1000"/>
              </a:spcBef>
              <a:spcAft>
                <a:spcPts val="0"/>
              </a:spcAft>
              <a:buSzPts val="1120"/>
              <a:buNone/>
            </a:pPr>
            <a:r>
              <a:rPr lang="tr-TR" sz="1400" dirty="0">
                <a:solidFill>
                  <a:srgbClr val="B0B0B0"/>
                </a:solidFill>
              </a:rPr>
              <a:t>Aşağıdaki tablolarda 2023 </a:t>
            </a:r>
            <a:r>
              <a:rPr lang="tr-TR" sz="1400" dirty="0" smtClean="0">
                <a:solidFill>
                  <a:srgbClr val="B0B0B0"/>
                </a:solidFill>
              </a:rPr>
              <a:t>yılı tesisimizin </a:t>
            </a:r>
            <a:r>
              <a:rPr lang="tr-TR" sz="1400" dirty="0">
                <a:solidFill>
                  <a:srgbClr val="B0B0B0"/>
                </a:solidFill>
              </a:rPr>
              <a:t>tüketmiş olduğu elektrik tüketimleri bulunmaktadır.</a:t>
            </a:r>
            <a:endParaRPr dirty="0"/>
          </a:p>
          <a:p>
            <a:pPr marL="0" lvl="0" indent="0" algn="l" rtl="0">
              <a:spcBef>
                <a:spcPts val="1000"/>
              </a:spcBef>
              <a:spcAft>
                <a:spcPts val="0"/>
              </a:spcAft>
              <a:buSzPts val="1120"/>
              <a:buNone/>
            </a:pPr>
            <a:r>
              <a:rPr lang="tr-TR" sz="1400" dirty="0">
                <a:solidFill>
                  <a:srgbClr val="B0B0B0"/>
                </a:solidFill>
              </a:rPr>
              <a:t>Hedeflerimiz;</a:t>
            </a:r>
            <a:endParaRPr sz="1400" dirty="0">
              <a:solidFill>
                <a:srgbClr val="B0B0B0"/>
              </a:solidFill>
            </a:endParaRPr>
          </a:p>
          <a:p>
            <a:pPr marL="342900" lvl="0" indent="-342900" algn="l" rtl="0">
              <a:spcBef>
                <a:spcPts val="1000"/>
              </a:spcBef>
              <a:spcAft>
                <a:spcPts val="0"/>
              </a:spcAft>
              <a:buSzPts val="1120"/>
              <a:buFont typeface="Noto Sans Symbols"/>
              <a:buChar char="⮚"/>
            </a:pPr>
            <a:r>
              <a:rPr lang="tr-TR" sz="1400" dirty="0" smtClean="0">
                <a:solidFill>
                  <a:srgbClr val="B0B0B0"/>
                </a:solidFill>
              </a:rPr>
              <a:t>2024 ve 2025 yıllarında </a:t>
            </a:r>
            <a:r>
              <a:rPr lang="tr-TR" sz="1400" dirty="0">
                <a:solidFill>
                  <a:srgbClr val="B0B0B0"/>
                </a:solidFill>
              </a:rPr>
              <a:t>tüm elektrik enerji tüketimimizi güneş enerji sisteminden karşılamak,</a:t>
            </a:r>
            <a:endParaRPr dirty="0"/>
          </a:p>
          <a:p>
            <a:pPr marL="342900" lvl="0" indent="-342900" algn="l" rtl="0">
              <a:spcBef>
                <a:spcPts val="1000"/>
              </a:spcBef>
              <a:spcAft>
                <a:spcPts val="0"/>
              </a:spcAft>
              <a:buSzPts val="1120"/>
              <a:buFont typeface="Noto Sans Symbols"/>
              <a:buChar char="⮚"/>
            </a:pPr>
            <a:r>
              <a:rPr lang="tr-TR" sz="1400" dirty="0">
                <a:solidFill>
                  <a:srgbClr val="B0B0B0"/>
                </a:solidFill>
              </a:rPr>
              <a:t>Tesisimizde hizmet veren tüm çalışanlarımız için enerji tasarruf eğitimlerini vermek,</a:t>
            </a:r>
            <a:endParaRPr dirty="0"/>
          </a:p>
          <a:p>
            <a:pPr marL="342900" lvl="0" indent="-342900" algn="l" rtl="0">
              <a:spcBef>
                <a:spcPts val="1000"/>
              </a:spcBef>
              <a:spcAft>
                <a:spcPts val="0"/>
              </a:spcAft>
              <a:buSzPts val="1120"/>
              <a:buFont typeface="Noto Sans Symbols"/>
              <a:buChar char="⮚"/>
            </a:pPr>
            <a:r>
              <a:rPr lang="tr-TR" sz="1400" dirty="0">
                <a:solidFill>
                  <a:srgbClr val="B0B0B0"/>
                </a:solidFill>
              </a:rPr>
              <a:t>Yeni temin edilen elektrikli aletler için enerji verimliliği yüksek cihazları temin etmek.</a:t>
            </a:r>
            <a:endParaRPr sz="1400" dirty="0">
              <a:solidFill>
                <a:srgbClr val="B0B0B0"/>
              </a:solidFill>
            </a:endParaRPr>
          </a:p>
        </p:txBody>
      </p:sp>
      <p:graphicFrame>
        <p:nvGraphicFramePr>
          <p:cNvPr id="343" name="Google Shape;343;p28"/>
          <p:cNvGraphicFramePr/>
          <p:nvPr>
            <p:extLst>
              <p:ext uri="{D42A27DB-BD31-4B8C-83A1-F6EECF244321}">
                <p14:modId xmlns:p14="http://schemas.microsoft.com/office/powerpoint/2010/main" val="2049866772"/>
              </p:ext>
            </p:extLst>
          </p:nvPr>
        </p:nvGraphicFramePr>
        <p:xfrm>
          <a:off x="672026" y="4339243"/>
          <a:ext cx="7306888" cy="229431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9"/>
          <p:cNvSpPr txBox="1">
            <a:spLocks noGrp="1"/>
          </p:cNvSpPr>
          <p:nvPr>
            <p:ph type="title"/>
          </p:nvPr>
        </p:nvSpPr>
        <p:spPr>
          <a:xfrm>
            <a:off x="677334" y="548641"/>
            <a:ext cx="8596668" cy="66501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DOĞALGAZ TÜKETİMİ</a:t>
            </a:r>
            <a:endParaRPr/>
          </a:p>
        </p:txBody>
      </p:sp>
      <p:sp>
        <p:nvSpPr>
          <p:cNvPr id="349" name="Google Shape;349;p29"/>
          <p:cNvSpPr txBox="1">
            <a:spLocks noGrp="1"/>
          </p:cNvSpPr>
          <p:nvPr>
            <p:ph type="body" idx="1"/>
          </p:nvPr>
        </p:nvSpPr>
        <p:spPr>
          <a:xfrm>
            <a:off x="677334" y="1305099"/>
            <a:ext cx="8596668" cy="473626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280"/>
              <a:buNone/>
            </a:pPr>
            <a:r>
              <a:rPr lang="tr-TR" sz="1600" dirty="0">
                <a:solidFill>
                  <a:srgbClr val="B0B0B0"/>
                </a:solidFill>
              </a:rPr>
              <a:t>Aşağıdaki tablolarda </a:t>
            </a:r>
            <a:r>
              <a:rPr lang="tr-TR" sz="1600" dirty="0" smtClean="0">
                <a:solidFill>
                  <a:srgbClr val="B0B0B0"/>
                </a:solidFill>
              </a:rPr>
              <a:t>2023 yılı tesisimizin </a:t>
            </a:r>
            <a:r>
              <a:rPr lang="tr-TR" sz="1600" dirty="0">
                <a:solidFill>
                  <a:srgbClr val="B0B0B0"/>
                </a:solidFill>
              </a:rPr>
              <a:t>tüketmiş olduğu doğalgaz tüketimleri bulunmaktadır. </a:t>
            </a:r>
            <a:endParaRPr dirty="0"/>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r>
              <a:rPr lang="tr-TR" sz="1600" dirty="0">
                <a:solidFill>
                  <a:srgbClr val="B0B0B0"/>
                </a:solidFill>
              </a:rPr>
              <a:t>Hedeflerimiz;</a:t>
            </a:r>
            <a:endParaRPr sz="1600" dirty="0">
              <a:solidFill>
                <a:srgbClr val="B0B0B0"/>
              </a:solidFill>
            </a:endParaRPr>
          </a:p>
          <a:p>
            <a:pPr marL="342900" lvl="0" indent="-342900" algn="l" rtl="0">
              <a:spcBef>
                <a:spcPts val="1000"/>
              </a:spcBef>
              <a:spcAft>
                <a:spcPts val="0"/>
              </a:spcAft>
              <a:buSzPts val="1280"/>
              <a:buFont typeface="Noto Sans Symbols"/>
              <a:buChar char="⮚"/>
            </a:pPr>
            <a:r>
              <a:rPr lang="tr-TR" sz="1600" dirty="0" smtClean="0">
                <a:solidFill>
                  <a:srgbClr val="B0B0B0"/>
                </a:solidFill>
              </a:rPr>
              <a:t>2024 ve 2025 yıllarında </a:t>
            </a:r>
            <a:r>
              <a:rPr lang="tr-TR" sz="1600" dirty="0">
                <a:solidFill>
                  <a:srgbClr val="B0B0B0"/>
                </a:solidFill>
              </a:rPr>
              <a:t>doğalgaz tüketimimizin kişi başına oranını daha da düşürmek,</a:t>
            </a:r>
            <a:endParaRPr dirty="0"/>
          </a:p>
          <a:p>
            <a:pPr marL="342900" lvl="0" indent="-342900" algn="l" rtl="0">
              <a:spcBef>
                <a:spcPts val="1000"/>
              </a:spcBef>
              <a:spcAft>
                <a:spcPts val="0"/>
              </a:spcAft>
              <a:buSzPts val="1280"/>
              <a:buFont typeface="Noto Sans Symbols"/>
              <a:buChar char="⮚"/>
            </a:pPr>
            <a:r>
              <a:rPr lang="tr-TR" sz="1600" dirty="0">
                <a:solidFill>
                  <a:srgbClr val="B0B0B0"/>
                </a:solidFill>
              </a:rPr>
              <a:t>Tesisimizde hizmet veren tüm çalışanlarımız için enerji tasarruf eğitimlerini vermek,</a:t>
            </a: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p:txBody>
      </p:sp>
      <p:graphicFrame>
        <p:nvGraphicFramePr>
          <p:cNvPr id="350" name="Google Shape;350;p29"/>
          <p:cNvGraphicFramePr/>
          <p:nvPr>
            <p:extLst>
              <p:ext uri="{D42A27DB-BD31-4B8C-83A1-F6EECF244321}">
                <p14:modId xmlns:p14="http://schemas.microsoft.com/office/powerpoint/2010/main" val="2883476945"/>
              </p:ext>
            </p:extLst>
          </p:nvPr>
        </p:nvGraphicFramePr>
        <p:xfrm>
          <a:off x="951296" y="3474720"/>
          <a:ext cx="7403431" cy="3010301"/>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0"/>
          <p:cNvSpPr txBox="1">
            <a:spLocks noGrp="1"/>
          </p:cNvSpPr>
          <p:nvPr>
            <p:ph type="title"/>
          </p:nvPr>
        </p:nvSpPr>
        <p:spPr>
          <a:xfrm>
            <a:off x="677334" y="609600"/>
            <a:ext cx="8596668" cy="712124"/>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SU TÜKETİMİ</a:t>
            </a:r>
            <a:br>
              <a:rPr lang="tr-TR"/>
            </a:br>
            <a:endParaRPr/>
          </a:p>
        </p:txBody>
      </p:sp>
      <p:sp>
        <p:nvSpPr>
          <p:cNvPr id="356" name="Google Shape;356;p30"/>
          <p:cNvSpPr txBox="1">
            <a:spLocks noGrp="1"/>
          </p:cNvSpPr>
          <p:nvPr>
            <p:ph type="body" idx="1"/>
          </p:nvPr>
        </p:nvSpPr>
        <p:spPr>
          <a:xfrm>
            <a:off x="581891" y="1321725"/>
            <a:ext cx="8692111" cy="471963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tr-TR" sz="1400" dirty="0">
                <a:solidFill>
                  <a:srgbClr val="B0B0B0"/>
                </a:solidFill>
              </a:rPr>
              <a:t>Sağlık, hijyen ve misafir memnuniyeti konularından ödün vermeden genel su tüketimini azaltmak amacıyla su tasarrufu sağlayan donanımlar kullanıyor; misafirler için genel alanlara su tasarrufu ile ilgili uyarı yazıları konumlandırılmış, AYZ sistemi üzerinden bilgilendirici “Enerji tasarrufu” metinleri QR kod ile yerleştiriyor ve çalışanlarımızı bu konuda eğitiyoruz. Otellerimizde su tasarrufu ile ilgili aşağıdaki çalışmalar yapılmakta ve sürekliliği sağlanmaktadır.</a:t>
            </a:r>
            <a:endParaRPr dirty="0"/>
          </a:p>
          <a:p>
            <a:pPr marL="0" lvl="0" indent="0" algn="l" rtl="0">
              <a:spcBef>
                <a:spcPts val="1000"/>
              </a:spcBef>
              <a:spcAft>
                <a:spcPts val="0"/>
              </a:spcAft>
              <a:buSzPts val="1120"/>
              <a:buNone/>
            </a:pPr>
            <a:endParaRPr sz="1400" dirty="0">
              <a:solidFill>
                <a:srgbClr val="B0B0B0"/>
              </a:solidFill>
            </a:endParaRPr>
          </a:p>
          <a:p>
            <a:pPr marL="342900" lvl="0" indent="-342900" algn="l" rtl="0">
              <a:spcBef>
                <a:spcPts val="1000"/>
              </a:spcBef>
              <a:spcAft>
                <a:spcPts val="0"/>
              </a:spcAft>
              <a:buSzPts val="1120"/>
              <a:buFont typeface="Noto Sans Symbols"/>
              <a:buChar char="⮚"/>
            </a:pPr>
            <a:r>
              <a:rPr lang="tr-TR" sz="1400" dirty="0">
                <a:solidFill>
                  <a:srgbClr val="B0B0B0"/>
                </a:solidFill>
              </a:rPr>
              <a:t>Su riskini World </a:t>
            </a:r>
            <a:r>
              <a:rPr lang="tr-TR" sz="1400" dirty="0" err="1">
                <a:solidFill>
                  <a:srgbClr val="B0B0B0"/>
                </a:solidFill>
              </a:rPr>
              <a:t>Resources</a:t>
            </a:r>
            <a:r>
              <a:rPr lang="tr-TR" sz="1400" dirty="0">
                <a:solidFill>
                  <a:srgbClr val="B0B0B0"/>
                </a:solidFill>
              </a:rPr>
              <a:t> </a:t>
            </a:r>
            <a:r>
              <a:rPr lang="tr-TR" sz="1400" dirty="0" err="1">
                <a:solidFill>
                  <a:srgbClr val="B0B0B0"/>
                </a:solidFill>
              </a:rPr>
              <a:t>Institute</a:t>
            </a:r>
            <a:r>
              <a:rPr lang="tr-TR" sz="1400" dirty="0">
                <a:solidFill>
                  <a:srgbClr val="B0B0B0"/>
                </a:solidFill>
              </a:rPr>
              <a:t> (wri.org) üzerinden takip ediyoruz.</a:t>
            </a:r>
            <a:endParaRPr dirty="0"/>
          </a:p>
          <a:p>
            <a:pPr marL="342900" lvl="0" indent="-342900" algn="l" rtl="0">
              <a:spcBef>
                <a:spcPts val="1000"/>
              </a:spcBef>
              <a:spcAft>
                <a:spcPts val="0"/>
              </a:spcAft>
              <a:buSzPts val="1120"/>
              <a:buFont typeface="Noto Sans Symbols"/>
              <a:buChar char="⮚"/>
            </a:pPr>
            <a:r>
              <a:rPr lang="tr-TR" sz="1400" dirty="0">
                <a:solidFill>
                  <a:srgbClr val="B0B0B0"/>
                </a:solidFill>
              </a:rPr>
              <a:t>Musluklarda su akışı sınırlayıcı donanımlar kullanılmaktadır.</a:t>
            </a:r>
            <a:endParaRPr dirty="0"/>
          </a:p>
          <a:p>
            <a:pPr marL="342900" lvl="0" indent="-342900" algn="l" rtl="0">
              <a:spcBef>
                <a:spcPts val="1000"/>
              </a:spcBef>
              <a:spcAft>
                <a:spcPts val="0"/>
              </a:spcAft>
              <a:buSzPts val="1120"/>
              <a:buFont typeface="Noto Sans Symbols"/>
              <a:buChar char="⮚"/>
            </a:pPr>
            <a:r>
              <a:rPr lang="tr-TR" sz="1400" dirty="0" err="1">
                <a:solidFill>
                  <a:srgbClr val="B0B0B0"/>
                </a:solidFill>
              </a:rPr>
              <a:t>Renovasyon</a:t>
            </a:r>
            <a:r>
              <a:rPr lang="tr-TR" sz="1400" dirty="0">
                <a:solidFill>
                  <a:srgbClr val="B0B0B0"/>
                </a:solidFill>
              </a:rPr>
              <a:t> yapılan odalarımızın tuvaletlerinde tasarruflu ve/veya ikili sifon sistemi kullanılmaktadır.</a:t>
            </a:r>
            <a:endParaRPr dirty="0"/>
          </a:p>
          <a:p>
            <a:pPr marL="0" lvl="0" indent="0" algn="l" rtl="0">
              <a:spcBef>
                <a:spcPts val="1000"/>
              </a:spcBef>
              <a:spcAft>
                <a:spcPts val="0"/>
              </a:spcAft>
              <a:buSzPts val="1280"/>
              <a:buNone/>
            </a:pPr>
            <a:endParaRPr sz="1600" dirty="0">
              <a:solidFill>
                <a:srgbClr val="B0B0B0"/>
              </a:solidFill>
            </a:endParaRPr>
          </a:p>
        </p:txBody>
      </p:sp>
      <p:graphicFrame>
        <p:nvGraphicFramePr>
          <p:cNvPr id="357" name="Google Shape;357;p30"/>
          <p:cNvGraphicFramePr/>
          <p:nvPr/>
        </p:nvGraphicFramePr>
        <p:xfrm>
          <a:off x="855044" y="3946358"/>
          <a:ext cx="7403431" cy="251219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
          <p:cNvSpPr txBox="1">
            <a:spLocks noGrp="1"/>
          </p:cNvSpPr>
          <p:nvPr>
            <p:ph type="title"/>
          </p:nvPr>
        </p:nvSpPr>
        <p:spPr>
          <a:xfrm>
            <a:off x="606829" y="609600"/>
            <a:ext cx="8667173" cy="61237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2800"/>
              <a:buFont typeface="Trebuchet MS"/>
              <a:buNone/>
            </a:pPr>
            <a:r>
              <a:rPr lang="tr-TR" sz="2800"/>
              <a:t> 03 –Atık Yönetimi</a:t>
            </a:r>
            <a:endParaRPr/>
          </a:p>
        </p:txBody>
      </p:sp>
      <p:sp>
        <p:nvSpPr>
          <p:cNvPr id="159" name="Google Shape;159;p3"/>
          <p:cNvSpPr txBox="1">
            <a:spLocks noGrp="1"/>
          </p:cNvSpPr>
          <p:nvPr>
            <p:ph type="body" idx="1"/>
          </p:nvPr>
        </p:nvSpPr>
        <p:spPr>
          <a:xfrm>
            <a:off x="606829" y="1221971"/>
            <a:ext cx="8667173" cy="4819391"/>
          </a:xfrm>
          <a:prstGeom prst="rect">
            <a:avLst/>
          </a:prstGeom>
          <a:noFill/>
          <a:ln>
            <a:noFill/>
          </a:ln>
        </p:spPr>
        <p:txBody>
          <a:bodyPr spcFirstLastPara="1" wrap="square" lIns="91425" tIns="45700" rIns="91425" bIns="45700" anchor="t" anchorCtr="0">
            <a:normAutofit fontScale="92500" lnSpcReduction="20000"/>
          </a:bodyPr>
          <a:lstStyle/>
          <a:p>
            <a:pPr marL="342900" lvl="0" indent="-342900" algn="l" rtl="0">
              <a:spcBef>
                <a:spcPts val="0"/>
              </a:spcBef>
              <a:spcAft>
                <a:spcPts val="0"/>
              </a:spcAft>
              <a:buSzPct val="79999"/>
              <a:buFont typeface="Noto Sans Symbols"/>
              <a:buChar char="⮚"/>
            </a:pPr>
            <a:r>
              <a:rPr lang="tr-TR">
                <a:solidFill>
                  <a:srgbClr val="B0B0B0"/>
                </a:solidFill>
              </a:rPr>
              <a:t>Geri Kazanılabilir Atıklar</a:t>
            </a:r>
            <a:endParaRPr/>
          </a:p>
          <a:p>
            <a:pPr marL="342900" lvl="0" indent="-342900" algn="l" rtl="0">
              <a:spcBef>
                <a:spcPts val="1000"/>
              </a:spcBef>
              <a:spcAft>
                <a:spcPts val="0"/>
              </a:spcAft>
              <a:buSzPct val="79999"/>
              <a:buFont typeface="Noto Sans Symbols"/>
              <a:buChar char="⮚"/>
            </a:pPr>
            <a:r>
              <a:rPr lang="tr-TR">
                <a:solidFill>
                  <a:srgbClr val="B0B0B0"/>
                </a:solidFill>
              </a:rPr>
              <a:t>Tehlikeli Atıklar</a:t>
            </a:r>
            <a:endParaRPr/>
          </a:p>
          <a:p>
            <a:pPr marL="342900" lvl="0" indent="-342900" algn="l" rtl="0">
              <a:spcBef>
                <a:spcPts val="1000"/>
              </a:spcBef>
              <a:spcAft>
                <a:spcPts val="0"/>
              </a:spcAft>
              <a:buSzPct val="79999"/>
              <a:buFont typeface="Noto Sans Symbols"/>
              <a:buChar char="⮚"/>
            </a:pPr>
            <a:r>
              <a:rPr lang="tr-TR">
                <a:solidFill>
                  <a:srgbClr val="B0B0B0"/>
                </a:solidFill>
              </a:rPr>
              <a:t>Bitkisel Atık Yağ </a:t>
            </a:r>
            <a:endParaRPr>
              <a:solidFill>
                <a:srgbClr val="B0B0B0"/>
              </a:solidFill>
            </a:endParaRPr>
          </a:p>
          <a:p>
            <a:pPr marL="0" lvl="0" indent="0" algn="l" rtl="0">
              <a:spcBef>
                <a:spcPts val="1000"/>
              </a:spcBef>
              <a:spcAft>
                <a:spcPts val="0"/>
              </a:spcAft>
              <a:buSzPct val="79999"/>
              <a:buNone/>
            </a:pPr>
            <a:endParaRPr>
              <a:solidFill>
                <a:srgbClr val="B0B0B0"/>
              </a:solidFill>
            </a:endParaRPr>
          </a:p>
          <a:p>
            <a:pPr marL="0" lvl="0" indent="0" algn="l" rtl="0">
              <a:spcBef>
                <a:spcPts val="1000"/>
              </a:spcBef>
              <a:spcAft>
                <a:spcPts val="0"/>
              </a:spcAft>
              <a:buSzPct val="79999"/>
              <a:buNone/>
            </a:pPr>
            <a:endParaRPr>
              <a:solidFill>
                <a:srgbClr val="B0B0B0"/>
              </a:solidFill>
            </a:endParaRPr>
          </a:p>
          <a:p>
            <a:pPr marL="0" lvl="0" indent="0" algn="l" rtl="0">
              <a:spcBef>
                <a:spcPts val="1000"/>
              </a:spcBef>
              <a:spcAft>
                <a:spcPts val="0"/>
              </a:spcAft>
              <a:buSzPct val="79999"/>
              <a:buNone/>
            </a:pPr>
            <a:endParaRPr>
              <a:solidFill>
                <a:srgbClr val="B0B0B0"/>
              </a:solidFill>
            </a:endParaRPr>
          </a:p>
          <a:p>
            <a:pPr marL="0" lvl="0" indent="0" algn="l" rtl="0">
              <a:spcBef>
                <a:spcPts val="1000"/>
              </a:spcBef>
              <a:spcAft>
                <a:spcPts val="0"/>
              </a:spcAft>
              <a:buSzPct val="80000"/>
              <a:buNone/>
            </a:pPr>
            <a:r>
              <a:rPr lang="tr-TR" sz="2800">
                <a:solidFill>
                  <a:schemeClr val="accent1"/>
                </a:solidFill>
              </a:rPr>
              <a:t>        04 –Enerji Yönetimi   </a:t>
            </a:r>
            <a:endParaRPr/>
          </a:p>
          <a:p>
            <a:pPr marL="342900" lvl="0" indent="-342900" algn="l" rtl="0">
              <a:spcBef>
                <a:spcPts val="1000"/>
              </a:spcBef>
              <a:spcAft>
                <a:spcPts val="0"/>
              </a:spcAft>
              <a:buSzPct val="79999"/>
              <a:buFont typeface="Noto Sans Symbols"/>
              <a:buChar char="⮚"/>
            </a:pPr>
            <a:r>
              <a:rPr lang="tr-TR">
                <a:solidFill>
                  <a:srgbClr val="B0B0B0"/>
                </a:solidFill>
              </a:rPr>
              <a:t>Elektrik Tüketimi</a:t>
            </a:r>
            <a:endParaRPr/>
          </a:p>
          <a:p>
            <a:pPr marL="342900" lvl="0" indent="-342900" algn="l" rtl="0">
              <a:spcBef>
                <a:spcPts val="1000"/>
              </a:spcBef>
              <a:spcAft>
                <a:spcPts val="0"/>
              </a:spcAft>
              <a:buSzPct val="79999"/>
              <a:buFont typeface="Noto Sans Symbols"/>
              <a:buChar char="⮚"/>
            </a:pPr>
            <a:r>
              <a:rPr lang="tr-TR">
                <a:solidFill>
                  <a:srgbClr val="B0B0B0"/>
                </a:solidFill>
              </a:rPr>
              <a:t>Doğalgaz Tüketimi</a:t>
            </a:r>
            <a:endParaRPr/>
          </a:p>
          <a:p>
            <a:pPr marL="342900" lvl="0" indent="-342900" algn="l" rtl="0">
              <a:spcBef>
                <a:spcPts val="1000"/>
              </a:spcBef>
              <a:spcAft>
                <a:spcPts val="0"/>
              </a:spcAft>
              <a:buSzPct val="79999"/>
              <a:buFont typeface="Noto Sans Symbols"/>
              <a:buChar char="⮚"/>
            </a:pPr>
            <a:r>
              <a:rPr lang="tr-TR">
                <a:solidFill>
                  <a:srgbClr val="B0B0B0"/>
                </a:solidFill>
              </a:rPr>
              <a:t>Su Tüketimi</a:t>
            </a:r>
            <a:endParaRPr/>
          </a:p>
          <a:p>
            <a:pPr marL="342900" lvl="0" indent="-342900" algn="l" rtl="0">
              <a:spcBef>
                <a:spcPts val="1000"/>
              </a:spcBef>
              <a:spcAft>
                <a:spcPts val="0"/>
              </a:spcAft>
              <a:buSzPct val="79999"/>
              <a:buFont typeface="Noto Sans Symbols"/>
              <a:buChar char="⮚"/>
            </a:pPr>
            <a:r>
              <a:rPr lang="tr-TR">
                <a:solidFill>
                  <a:srgbClr val="B0B0B0"/>
                </a:solidFill>
              </a:rPr>
              <a:t>Lng Tüketimi </a:t>
            </a:r>
            <a:endParaRPr/>
          </a:p>
          <a:p>
            <a:pPr marL="342900" lvl="0" indent="-342900" algn="l" rtl="0">
              <a:spcBef>
                <a:spcPts val="1000"/>
              </a:spcBef>
              <a:spcAft>
                <a:spcPts val="0"/>
              </a:spcAft>
              <a:buSzPct val="79999"/>
              <a:buFont typeface="Noto Sans Symbols"/>
              <a:buChar char="⮚"/>
            </a:pPr>
            <a:r>
              <a:rPr lang="tr-TR">
                <a:solidFill>
                  <a:srgbClr val="B0B0B0"/>
                </a:solidFill>
              </a:rPr>
              <a:t>Mazot Tüketimi</a:t>
            </a:r>
            <a:endParaRPr/>
          </a:p>
          <a:p>
            <a:pPr marL="342900" lvl="0" indent="-342900" algn="l" rtl="0">
              <a:spcBef>
                <a:spcPts val="1000"/>
              </a:spcBef>
              <a:spcAft>
                <a:spcPts val="0"/>
              </a:spcAft>
              <a:buSzPct val="51428"/>
              <a:buFont typeface="Noto Sans Symbols"/>
              <a:buChar char="⮚"/>
            </a:pPr>
            <a:r>
              <a:rPr lang="tr-TR">
                <a:solidFill>
                  <a:srgbClr val="B0B0B0"/>
                </a:solidFill>
              </a:rPr>
              <a:t>Karbon Salınımı      </a:t>
            </a:r>
            <a:r>
              <a:rPr lang="tr-TR" sz="2800">
                <a:solidFill>
                  <a:srgbClr val="B0B0B0"/>
                </a:solidFill>
              </a:rPr>
              <a:t>                                              </a:t>
            </a:r>
            <a:endParaRPr sz="2800">
              <a:solidFill>
                <a:srgbClr val="B0B0B0"/>
              </a:solidFill>
            </a:endParaRPr>
          </a:p>
        </p:txBody>
      </p:sp>
      <p:pic>
        <p:nvPicPr>
          <p:cNvPr id="160" name="Google Shape;160;p3"/>
          <p:cNvPicPr preferRelativeResize="0"/>
          <p:nvPr/>
        </p:nvPicPr>
        <p:blipFill rotWithShape="1">
          <a:blip r:embed="rId3">
            <a:alphaModFix/>
          </a:blip>
          <a:srcRect/>
          <a:stretch/>
        </p:blipFill>
        <p:spPr>
          <a:xfrm>
            <a:off x="2997698" y="1576149"/>
            <a:ext cx="1649117" cy="684913"/>
          </a:xfrm>
          <a:prstGeom prst="rect">
            <a:avLst/>
          </a:prstGeom>
          <a:noFill/>
          <a:ln>
            <a:noFill/>
          </a:ln>
        </p:spPr>
      </p:pic>
      <p:pic>
        <p:nvPicPr>
          <p:cNvPr id="161" name="Google Shape;161;p3"/>
          <p:cNvPicPr preferRelativeResize="0"/>
          <p:nvPr/>
        </p:nvPicPr>
        <p:blipFill rotWithShape="1">
          <a:blip r:embed="rId4">
            <a:alphaModFix/>
          </a:blip>
          <a:srcRect/>
          <a:stretch/>
        </p:blipFill>
        <p:spPr>
          <a:xfrm>
            <a:off x="706581" y="2858582"/>
            <a:ext cx="679869" cy="77308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31"/>
          <p:cNvSpPr txBox="1">
            <a:spLocks noGrp="1"/>
          </p:cNvSpPr>
          <p:nvPr>
            <p:ph type="title"/>
          </p:nvPr>
        </p:nvSpPr>
        <p:spPr>
          <a:xfrm>
            <a:off x="677334" y="609600"/>
            <a:ext cx="8596668" cy="82850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MOTORİN&amp; LPG TÜKETİMİ</a:t>
            </a:r>
            <a:endParaRPr/>
          </a:p>
        </p:txBody>
      </p:sp>
      <p:sp>
        <p:nvSpPr>
          <p:cNvPr id="363" name="Google Shape;363;p31"/>
          <p:cNvSpPr txBox="1">
            <a:spLocks noGrp="1"/>
          </p:cNvSpPr>
          <p:nvPr>
            <p:ph type="body" idx="1"/>
          </p:nvPr>
        </p:nvSpPr>
        <p:spPr>
          <a:xfrm>
            <a:off x="540327" y="1438103"/>
            <a:ext cx="8733675" cy="460326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280"/>
              <a:buNone/>
            </a:pPr>
            <a:endParaRPr lang="tr-TR" sz="1600" dirty="0" smtClean="0">
              <a:solidFill>
                <a:srgbClr val="B0B0B0"/>
              </a:solidFill>
            </a:endParaRPr>
          </a:p>
          <a:p>
            <a:pPr marL="0" lvl="0" indent="0" algn="l" rtl="0">
              <a:spcBef>
                <a:spcPts val="0"/>
              </a:spcBef>
              <a:spcAft>
                <a:spcPts val="0"/>
              </a:spcAft>
              <a:buSzPts val="1280"/>
              <a:buNone/>
            </a:pPr>
            <a:endParaRPr lang="tr-TR" sz="1600" dirty="0">
              <a:solidFill>
                <a:srgbClr val="B0B0B0"/>
              </a:solidFill>
            </a:endParaRPr>
          </a:p>
          <a:p>
            <a:pPr marL="0" lvl="0" indent="0" algn="l" rtl="0">
              <a:spcBef>
                <a:spcPts val="0"/>
              </a:spcBef>
              <a:spcAft>
                <a:spcPts val="0"/>
              </a:spcAft>
              <a:buSzPts val="1280"/>
              <a:buNone/>
            </a:pPr>
            <a:endParaRPr lang="tr-TR" sz="1600" dirty="0" smtClean="0">
              <a:solidFill>
                <a:srgbClr val="B0B0B0"/>
              </a:solidFill>
            </a:endParaRPr>
          </a:p>
          <a:p>
            <a:pPr marL="0" lvl="0" indent="0" algn="l" rtl="0">
              <a:spcBef>
                <a:spcPts val="0"/>
              </a:spcBef>
              <a:spcAft>
                <a:spcPts val="0"/>
              </a:spcAft>
              <a:buSzPts val="1280"/>
              <a:buNone/>
            </a:pPr>
            <a:r>
              <a:rPr lang="tr-TR" sz="1600" dirty="0" smtClean="0">
                <a:solidFill>
                  <a:srgbClr val="B0B0B0"/>
                </a:solidFill>
              </a:rPr>
              <a:t>Aşağıdaki </a:t>
            </a:r>
            <a:r>
              <a:rPr lang="tr-TR" sz="1600" dirty="0">
                <a:solidFill>
                  <a:srgbClr val="B0B0B0"/>
                </a:solidFill>
              </a:rPr>
              <a:t>tabloda </a:t>
            </a:r>
            <a:r>
              <a:rPr lang="tr-TR" sz="1600" dirty="0" smtClean="0">
                <a:solidFill>
                  <a:srgbClr val="B0B0B0"/>
                </a:solidFill>
              </a:rPr>
              <a:t>tesisimize ait 2023 </a:t>
            </a:r>
            <a:r>
              <a:rPr lang="tr-TR" sz="1600" dirty="0">
                <a:solidFill>
                  <a:srgbClr val="B0B0B0"/>
                </a:solidFill>
              </a:rPr>
              <a:t>yılı motorin ve </a:t>
            </a:r>
            <a:r>
              <a:rPr lang="tr-TR" sz="1600" dirty="0" err="1">
                <a:solidFill>
                  <a:srgbClr val="B0B0B0"/>
                </a:solidFill>
              </a:rPr>
              <a:t>lpg</a:t>
            </a:r>
            <a:r>
              <a:rPr lang="tr-TR" sz="1600" dirty="0">
                <a:solidFill>
                  <a:srgbClr val="B0B0B0"/>
                </a:solidFill>
              </a:rPr>
              <a:t> tüketimi verilmiştir.</a:t>
            </a:r>
            <a:endParaRPr dirty="0"/>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r>
              <a:rPr lang="tr-TR" sz="1600" dirty="0">
                <a:solidFill>
                  <a:srgbClr val="B0B0B0"/>
                </a:solidFill>
              </a:rPr>
              <a:t>  </a:t>
            </a:r>
            <a:endParaRPr sz="1600" dirty="0">
              <a:solidFill>
                <a:srgbClr val="B0B0B0"/>
              </a:solidFill>
            </a:endParaRPr>
          </a:p>
        </p:txBody>
      </p:sp>
      <p:graphicFrame>
        <p:nvGraphicFramePr>
          <p:cNvPr id="364" name="Google Shape;364;p31"/>
          <p:cNvGraphicFramePr/>
          <p:nvPr>
            <p:extLst>
              <p:ext uri="{D42A27DB-BD31-4B8C-83A1-F6EECF244321}">
                <p14:modId xmlns:p14="http://schemas.microsoft.com/office/powerpoint/2010/main" val="1604830801"/>
              </p:ext>
            </p:extLst>
          </p:nvPr>
        </p:nvGraphicFramePr>
        <p:xfrm>
          <a:off x="677334" y="3166711"/>
          <a:ext cx="8028600" cy="1288991"/>
        </p:xfrm>
        <a:graphic>
          <a:graphicData uri="http://schemas.openxmlformats.org/drawingml/2006/table">
            <a:tbl>
              <a:tblPr>
                <a:noFill/>
                <a:tableStyleId>{08D740CF-6423-4040-A8A4-AB5F8F02C156}</a:tableStyleId>
              </a:tblPr>
              <a:tblGrid>
                <a:gridCol w="3045725">
                  <a:extLst>
                    <a:ext uri="{9D8B030D-6E8A-4147-A177-3AD203B41FA5}">
                      <a16:colId xmlns:a16="http://schemas.microsoft.com/office/drawing/2014/main" val="20000"/>
                    </a:ext>
                  </a:extLst>
                </a:gridCol>
                <a:gridCol w="571800">
                  <a:extLst>
                    <a:ext uri="{9D8B030D-6E8A-4147-A177-3AD203B41FA5}">
                      <a16:colId xmlns:a16="http://schemas.microsoft.com/office/drawing/2014/main" val="20001"/>
                    </a:ext>
                  </a:extLst>
                </a:gridCol>
                <a:gridCol w="595150">
                  <a:extLst>
                    <a:ext uri="{9D8B030D-6E8A-4147-A177-3AD203B41FA5}">
                      <a16:colId xmlns:a16="http://schemas.microsoft.com/office/drawing/2014/main" val="20002"/>
                    </a:ext>
                  </a:extLst>
                </a:gridCol>
                <a:gridCol w="1120275">
                  <a:extLst>
                    <a:ext uri="{9D8B030D-6E8A-4147-A177-3AD203B41FA5}">
                      <a16:colId xmlns:a16="http://schemas.microsoft.com/office/drawing/2014/main" val="20003"/>
                    </a:ext>
                  </a:extLst>
                </a:gridCol>
                <a:gridCol w="1003575">
                  <a:extLst>
                    <a:ext uri="{9D8B030D-6E8A-4147-A177-3AD203B41FA5}">
                      <a16:colId xmlns:a16="http://schemas.microsoft.com/office/drawing/2014/main" val="20004"/>
                    </a:ext>
                  </a:extLst>
                </a:gridCol>
                <a:gridCol w="921900">
                  <a:extLst>
                    <a:ext uri="{9D8B030D-6E8A-4147-A177-3AD203B41FA5}">
                      <a16:colId xmlns:a16="http://schemas.microsoft.com/office/drawing/2014/main" val="20005"/>
                    </a:ext>
                  </a:extLst>
                </a:gridCol>
                <a:gridCol w="770175">
                  <a:extLst>
                    <a:ext uri="{9D8B030D-6E8A-4147-A177-3AD203B41FA5}">
                      <a16:colId xmlns:a16="http://schemas.microsoft.com/office/drawing/2014/main" val="20006"/>
                    </a:ext>
                  </a:extLst>
                </a:gridCol>
              </a:tblGrid>
              <a:tr h="353513">
                <a:tc>
                  <a:txBody>
                    <a:bodyPr/>
                    <a:lstStyle/>
                    <a:p>
                      <a:pPr marL="0" marR="0" lvl="0" indent="0" algn="l" rtl="0">
                        <a:spcBef>
                          <a:spcPts val="0"/>
                        </a:spcBef>
                        <a:spcAft>
                          <a:spcPts val="0"/>
                        </a:spcAft>
                        <a:buNone/>
                      </a:pPr>
                      <a:r>
                        <a:rPr lang="tr-TR" sz="900" b="1" u="none" strike="noStrike" cap="none">
                          <a:solidFill>
                            <a:srgbClr val="FFFFFF"/>
                          </a:solidFill>
                          <a:latin typeface="Arial"/>
                          <a:ea typeface="Arial"/>
                          <a:cs typeface="Arial"/>
                          <a:sym typeface="Arial"/>
                        </a:rPr>
                        <a:t>ADI</a:t>
                      </a:r>
                      <a:endParaRPr/>
                    </a:p>
                  </a:txBody>
                  <a:tcPr marL="28575" marR="28575" marT="0" marB="0" anchor="ctr">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4080"/>
                    </a:solidFill>
                  </a:tcPr>
                </a:tc>
                <a:tc>
                  <a:txBody>
                    <a:bodyPr/>
                    <a:lstStyle/>
                    <a:p>
                      <a:pPr marL="0" marR="0" lvl="0" indent="0" algn="l" rtl="0">
                        <a:spcBef>
                          <a:spcPts val="0"/>
                        </a:spcBef>
                        <a:spcAft>
                          <a:spcPts val="0"/>
                        </a:spcAft>
                        <a:buNone/>
                      </a:pPr>
                      <a:r>
                        <a:rPr lang="tr-TR" sz="900" b="1" u="none" strike="noStrike" cap="none">
                          <a:solidFill>
                            <a:srgbClr val="FFFFFF"/>
                          </a:solidFill>
                          <a:latin typeface="Arial"/>
                          <a:ea typeface="Arial"/>
                          <a:cs typeface="Arial"/>
                          <a:sym typeface="Arial"/>
                        </a:rPr>
                        <a:t>SBIRIMI</a:t>
                      </a:r>
                      <a:endParaRPr/>
                    </a:p>
                  </a:txBody>
                  <a:tcPr marL="28575" marR="2857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4080"/>
                    </a:solidFill>
                  </a:tcPr>
                </a:tc>
                <a:tc>
                  <a:txBody>
                    <a:bodyPr/>
                    <a:lstStyle/>
                    <a:p>
                      <a:pPr marL="0" marR="0" lvl="0" indent="0" algn="l" rtl="0">
                        <a:spcBef>
                          <a:spcPts val="0"/>
                        </a:spcBef>
                        <a:spcAft>
                          <a:spcPts val="0"/>
                        </a:spcAft>
                        <a:buNone/>
                      </a:pPr>
                      <a:r>
                        <a:rPr lang="tr-TR" sz="900" b="1" u="none" strike="noStrike" cap="none" dirty="0">
                          <a:solidFill>
                            <a:srgbClr val="FFFFFF"/>
                          </a:solidFill>
                          <a:latin typeface="Arial"/>
                          <a:ea typeface="Arial"/>
                          <a:cs typeface="Arial"/>
                          <a:sym typeface="Arial"/>
                        </a:rPr>
                        <a:t>  ADET</a:t>
                      </a:r>
                      <a:endParaRPr dirty="0"/>
                    </a:p>
                  </a:txBody>
                  <a:tcPr marL="28575" marR="2857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4080"/>
                    </a:solidFill>
                  </a:tcPr>
                </a:tc>
                <a:tc>
                  <a:txBody>
                    <a:bodyPr/>
                    <a:lstStyle/>
                    <a:p>
                      <a:pPr marL="0" marR="0" lvl="0" indent="0" algn="l" rtl="0">
                        <a:spcBef>
                          <a:spcPts val="0"/>
                        </a:spcBef>
                        <a:spcAft>
                          <a:spcPts val="0"/>
                        </a:spcAft>
                        <a:buNone/>
                      </a:pPr>
                      <a:r>
                        <a:rPr lang="tr-TR" sz="900" b="1" u="none" strike="noStrike" cap="none">
                          <a:solidFill>
                            <a:srgbClr val="FFFFFF"/>
                          </a:solidFill>
                          <a:latin typeface="Arial"/>
                          <a:ea typeface="Arial"/>
                          <a:cs typeface="Arial"/>
                          <a:sym typeface="Arial"/>
                        </a:rPr>
                        <a:t>TOPLAM</a:t>
                      </a:r>
                      <a:endParaRPr/>
                    </a:p>
                  </a:txBody>
                  <a:tcPr marL="28575" marR="2857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4080"/>
                    </a:solidFill>
                  </a:tcPr>
                </a:tc>
                <a:tc>
                  <a:txBody>
                    <a:bodyPr/>
                    <a:lstStyle/>
                    <a:p>
                      <a:pPr marL="0" marR="0" lvl="0" indent="0" algn="ctr" rtl="0">
                        <a:spcBef>
                          <a:spcPts val="0"/>
                        </a:spcBef>
                        <a:spcAft>
                          <a:spcPts val="0"/>
                        </a:spcAft>
                        <a:buNone/>
                      </a:pPr>
                      <a:r>
                        <a:rPr lang="tr-TR" sz="900" b="1" u="none" strike="noStrike" cap="none" dirty="0">
                          <a:solidFill>
                            <a:srgbClr val="FFFFFF"/>
                          </a:solidFill>
                          <a:latin typeface="Arial"/>
                          <a:ea typeface="Arial"/>
                          <a:cs typeface="Arial"/>
                          <a:sym typeface="Arial"/>
                        </a:rPr>
                        <a:t>2023 TOPLAM GECELEME</a:t>
                      </a:r>
                      <a:endParaRPr dirty="0"/>
                    </a:p>
                  </a:txBody>
                  <a:tcPr marL="28575" marR="2857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4080"/>
                    </a:solidFill>
                  </a:tcPr>
                </a:tc>
                <a:tc>
                  <a:txBody>
                    <a:bodyPr/>
                    <a:lstStyle/>
                    <a:p>
                      <a:pPr marL="0" marR="0" lvl="0" indent="0" algn="ctr" rtl="0">
                        <a:spcBef>
                          <a:spcPts val="0"/>
                        </a:spcBef>
                        <a:spcAft>
                          <a:spcPts val="0"/>
                        </a:spcAft>
                        <a:buNone/>
                      </a:pPr>
                      <a:r>
                        <a:rPr lang="tr-TR" sz="900" b="1" u="none" strike="noStrike" cap="none">
                          <a:solidFill>
                            <a:srgbClr val="FFFFFF"/>
                          </a:solidFill>
                          <a:latin typeface="Arial"/>
                          <a:ea typeface="Arial"/>
                          <a:cs typeface="Arial"/>
                          <a:sym typeface="Arial"/>
                        </a:rPr>
                        <a:t>PP/M3-AD-KG</a:t>
                      </a:r>
                      <a:endParaRPr/>
                    </a:p>
                  </a:txBody>
                  <a:tcPr marL="28575" marR="28575" marT="0" marB="0" anchor="ctr">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4080"/>
                    </a:solidFill>
                  </a:tcPr>
                </a:tc>
                <a:tc>
                  <a:txBody>
                    <a:bodyPr/>
                    <a:lstStyle/>
                    <a:p>
                      <a:pPr marL="0" marR="0" lvl="0" indent="0" algn="ctr" rtl="0">
                        <a:spcBef>
                          <a:spcPts val="0"/>
                        </a:spcBef>
                        <a:spcAft>
                          <a:spcPts val="0"/>
                        </a:spcAft>
                        <a:buNone/>
                      </a:pPr>
                      <a:endParaRPr dirty="0"/>
                    </a:p>
                  </a:txBody>
                  <a:tcPr marL="28575" marR="28575" marT="0" marB="0" anchor="ctr">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004080"/>
                    </a:solidFill>
                  </a:tcPr>
                </a:tc>
                <a:extLst>
                  <a:ext uri="{0D108BD9-81ED-4DB2-BD59-A6C34878D82A}">
                    <a16:rowId xmlns:a16="http://schemas.microsoft.com/office/drawing/2014/main" val="10000"/>
                  </a:ext>
                </a:extLst>
              </a:tr>
              <a:tr h="274955">
                <a:tc>
                  <a:txBody>
                    <a:bodyPr/>
                    <a:lstStyle/>
                    <a:p>
                      <a:pPr marL="0" marR="0" lvl="0" indent="0" algn="l" rtl="0">
                        <a:spcBef>
                          <a:spcPts val="0"/>
                        </a:spcBef>
                        <a:spcAft>
                          <a:spcPts val="0"/>
                        </a:spcAft>
                        <a:buNone/>
                      </a:pPr>
                      <a:r>
                        <a:rPr lang="tr-TR" sz="800" b="0" u="none" strike="noStrike" cap="none" dirty="0">
                          <a:solidFill>
                            <a:srgbClr val="080000"/>
                          </a:solidFill>
                          <a:latin typeface="Arial"/>
                          <a:ea typeface="Arial"/>
                          <a:cs typeface="Arial"/>
                          <a:sym typeface="Arial"/>
                        </a:rPr>
                        <a:t>MAZOT (JENERATÖR)</a:t>
                      </a:r>
                      <a:endParaRPr dirty="0"/>
                    </a:p>
                  </a:txBody>
                  <a:tcPr marL="28575" marR="28575"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l" rtl="0">
                        <a:spcBef>
                          <a:spcPts val="0"/>
                        </a:spcBef>
                        <a:spcAft>
                          <a:spcPts val="0"/>
                        </a:spcAft>
                        <a:buNone/>
                      </a:pPr>
                      <a:r>
                        <a:rPr lang="tr-TR" sz="800" b="0" u="none" strike="noStrike" cap="none">
                          <a:solidFill>
                            <a:srgbClr val="080000"/>
                          </a:solidFill>
                          <a:latin typeface="Arial"/>
                          <a:ea typeface="Arial"/>
                          <a:cs typeface="Arial"/>
                          <a:sym typeface="Arial"/>
                        </a:rPr>
                        <a:t>LT</a:t>
                      </a:r>
                      <a:endParaRPr/>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r" rtl="0">
                        <a:spcBef>
                          <a:spcPts val="0"/>
                        </a:spcBef>
                        <a:spcAft>
                          <a:spcPts val="0"/>
                        </a:spcAft>
                        <a:buNone/>
                      </a:pPr>
                      <a:endParaRPr dirty="0"/>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r" rtl="0">
                        <a:spcBef>
                          <a:spcPts val="0"/>
                        </a:spcBef>
                        <a:spcAft>
                          <a:spcPts val="0"/>
                        </a:spcAft>
                        <a:buNone/>
                      </a:pPr>
                      <a:r>
                        <a:rPr lang="tr-TR" dirty="0"/>
                        <a:t>5200</a:t>
                      </a:r>
                      <a:endParaRPr dirty="0"/>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r" rtl="0">
                        <a:spcBef>
                          <a:spcPts val="0"/>
                        </a:spcBef>
                        <a:spcAft>
                          <a:spcPts val="0"/>
                        </a:spcAft>
                        <a:buNone/>
                      </a:pPr>
                      <a:r>
                        <a:rPr lang="tr-TR" sz="800" b="0" u="none" strike="noStrike" cap="none" dirty="0">
                          <a:solidFill>
                            <a:srgbClr val="080000"/>
                          </a:solidFill>
                          <a:latin typeface="Arial"/>
                          <a:ea typeface="Arial"/>
                          <a:cs typeface="Arial"/>
                          <a:sym typeface="Arial"/>
                        </a:rPr>
                        <a:t>61.444</a:t>
                      </a:r>
                      <a:endParaRPr dirty="0"/>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r" rtl="0">
                        <a:spcBef>
                          <a:spcPts val="0"/>
                        </a:spcBef>
                        <a:spcAft>
                          <a:spcPts val="0"/>
                        </a:spcAft>
                        <a:buNone/>
                      </a:pPr>
                      <a:r>
                        <a:rPr lang="tr-TR" sz="800" b="0" u="none" strike="noStrike" cap="none" dirty="0">
                          <a:solidFill>
                            <a:srgbClr val="080000"/>
                          </a:solidFill>
                          <a:latin typeface="Arial"/>
                          <a:cs typeface="Arial"/>
                          <a:sym typeface="Arial"/>
                        </a:rPr>
                        <a:t>0.084</a:t>
                      </a:r>
                      <a:endParaRPr dirty="0"/>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r" rtl="0">
                        <a:spcBef>
                          <a:spcPts val="0"/>
                        </a:spcBef>
                        <a:spcAft>
                          <a:spcPts val="0"/>
                        </a:spcAft>
                        <a:buNone/>
                      </a:pPr>
                      <a:endParaRPr dirty="0"/>
                    </a:p>
                  </a:txBody>
                  <a:tcPr marL="28575" marR="28575"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extLst>
                  <a:ext uri="{0D108BD9-81ED-4DB2-BD59-A6C34878D82A}">
                    <a16:rowId xmlns:a16="http://schemas.microsoft.com/office/drawing/2014/main" val="10001"/>
                  </a:ext>
                </a:extLst>
              </a:tr>
              <a:tr h="274955">
                <a:tc>
                  <a:txBody>
                    <a:bodyPr/>
                    <a:lstStyle/>
                    <a:p>
                      <a:pPr marL="0" marR="0" lvl="0" indent="0" algn="l" rtl="0">
                        <a:spcBef>
                          <a:spcPts val="0"/>
                        </a:spcBef>
                        <a:spcAft>
                          <a:spcPts val="0"/>
                        </a:spcAft>
                        <a:buNone/>
                      </a:pPr>
                      <a:r>
                        <a:rPr lang="tr-TR" sz="800" b="0" u="none" strike="noStrike" cap="none">
                          <a:solidFill>
                            <a:srgbClr val="080000"/>
                          </a:solidFill>
                          <a:latin typeface="Arial"/>
                          <a:ea typeface="Arial"/>
                          <a:cs typeface="Arial"/>
                          <a:sym typeface="Arial"/>
                        </a:rPr>
                        <a:t>TUPGAZ 12 KG (12*Adet)</a:t>
                      </a:r>
                      <a:endParaRPr/>
                    </a:p>
                  </a:txBody>
                  <a:tcPr marL="28575" marR="28575" marT="0" marB="0" anchor="b">
                    <a:lnL w="9525"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l" rtl="0">
                        <a:spcBef>
                          <a:spcPts val="0"/>
                        </a:spcBef>
                        <a:spcAft>
                          <a:spcPts val="0"/>
                        </a:spcAft>
                        <a:buNone/>
                      </a:pPr>
                      <a:r>
                        <a:rPr lang="tr-TR" sz="800" b="0" u="none" strike="noStrike" cap="none">
                          <a:solidFill>
                            <a:srgbClr val="080000"/>
                          </a:solidFill>
                          <a:latin typeface="Arial"/>
                          <a:ea typeface="Arial"/>
                          <a:cs typeface="Arial"/>
                          <a:sym typeface="Arial"/>
                        </a:rPr>
                        <a:t>Kg</a:t>
                      </a:r>
                      <a:endParaRPr/>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r" rtl="0">
                        <a:spcBef>
                          <a:spcPts val="0"/>
                        </a:spcBef>
                        <a:spcAft>
                          <a:spcPts val="0"/>
                        </a:spcAft>
                        <a:buNone/>
                      </a:pPr>
                      <a:r>
                        <a:rPr lang="tr-TR" sz="800" b="0" u="none" strike="noStrike" cap="none">
                          <a:solidFill>
                            <a:srgbClr val="080000"/>
                          </a:solidFill>
                          <a:latin typeface="Arial"/>
                          <a:ea typeface="Arial"/>
                          <a:cs typeface="Arial"/>
                          <a:sym typeface="Arial"/>
                        </a:rPr>
                        <a:t>16</a:t>
                      </a:r>
                      <a:endParaRPr/>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r" rtl="0">
                        <a:spcBef>
                          <a:spcPts val="0"/>
                        </a:spcBef>
                        <a:spcAft>
                          <a:spcPts val="0"/>
                        </a:spcAft>
                        <a:buNone/>
                      </a:pPr>
                      <a:r>
                        <a:rPr lang="tr-TR" dirty="0"/>
                        <a:t>800</a:t>
                      </a:r>
                      <a:endParaRPr dirty="0"/>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r" rtl="0">
                        <a:spcBef>
                          <a:spcPts val="0"/>
                        </a:spcBef>
                        <a:spcAft>
                          <a:spcPts val="0"/>
                        </a:spcAft>
                        <a:buNone/>
                      </a:pPr>
                      <a:r>
                        <a:rPr lang="tr-TR" sz="800" b="0" u="none" strike="noStrike" cap="none" dirty="0">
                          <a:solidFill>
                            <a:srgbClr val="080000"/>
                          </a:solidFill>
                          <a:latin typeface="Arial"/>
                          <a:ea typeface="Arial"/>
                          <a:cs typeface="Arial"/>
                          <a:sym typeface="Arial"/>
                        </a:rPr>
                        <a:t>61.444</a:t>
                      </a:r>
                      <a:endParaRPr dirty="0"/>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r" rtl="0">
                        <a:spcBef>
                          <a:spcPts val="0"/>
                        </a:spcBef>
                        <a:spcAft>
                          <a:spcPts val="0"/>
                        </a:spcAft>
                        <a:buNone/>
                      </a:pPr>
                      <a:r>
                        <a:rPr lang="tr-TR" dirty="0"/>
                        <a:t>0.013</a:t>
                      </a:r>
                      <a:endParaRPr dirty="0"/>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tc>
                  <a:txBody>
                    <a:bodyPr/>
                    <a:lstStyle/>
                    <a:p>
                      <a:pPr marL="0" marR="0" lvl="0" indent="0" algn="r" rtl="0">
                        <a:spcBef>
                          <a:spcPts val="0"/>
                        </a:spcBef>
                        <a:spcAft>
                          <a:spcPts val="0"/>
                        </a:spcAft>
                        <a:buNone/>
                      </a:pPr>
                      <a:endParaRPr dirty="0"/>
                    </a:p>
                  </a:txBody>
                  <a:tcPr marL="28575" marR="28575" marT="0" marB="0" anchor="b">
                    <a:lnL w="9525" cap="flat" cmpd="sng">
                      <a:solidFill>
                        <a:srgbClr val="CCCCCC"/>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BE4D5"/>
                    </a:solidFill>
                  </a:tcPr>
                </a:tc>
                <a:extLst>
                  <a:ext uri="{0D108BD9-81ED-4DB2-BD59-A6C34878D82A}">
                    <a16:rowId xmlns:a16="http://schemas.microsoft.com/office/drawing/2014/main" val="10002"/>
                  </a:ext>
                </a:extLst>
              </a:tr>
              <a:tr h="385568">
                <a:tc>
                  <a:txBody>
                    <a:bodyPr/>
                    <a:lstStyle/>
                    <a:p>
                      <a:pPr marL="0" marR="0" lvl="0" indent="0" algn="l" rtl="0">
                        <a:spcBef>
                          <a:spcPts val="0"/>
                        </a:spcBef>
                        <a:spcAft>
                          <a:spcPts val="0"/>
                        </a:spcAft>
                        <a:buNone/>
                      </a:pPr>
                      <a:endParaRPr sz="1800" u="none" strike="noStrike" cap="none"/>
                    </a:p>
                  </a:txBody>
                  <a:tcPr marL="28575" marR="28575" marT="0" marB="0" anchor="b">
                    <a:lnL w="19050" cap="flat" cmpd="sng">
                      <a:solidFill>
                        <a:srgbClr val="000000"/>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solidFill>
                      <a:srgbClr val="800040"/>
                    </a:solidFill>
                  </a:tcPr>
                </a:tc>
                <a:tc>
                  <a:txBody>
                    <a:bodyPr/>
                    <a:lstStyle/>
                    <a:p>
                      <a:pPr marL="0" marR="0" lvl="0" indent="0" algn="l" rtl="0">
                        <a:spcBef>
                          <a:spcPts val="0"/>
                        </a:spcBef>
                        <a:spcAft>
                          <a:spcPts val="0"/>
                        </a:spcAft>
                        <a:buNone/>
                      </a:pPr>
                      <a:endParaRPr sz="1800" u="none" strike="noStrike" cap="none" dirty="0"/>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solidFill>
                      <a:srgbClr val="800040"/>
                    </a:solidFill>
                  </a:tcPr>
                </a:tc>
                <a:tc>
                  <a:txBody>
                    <a:bodyPr/>
                    <a:lstStyle/>
                    <a:p>
                      <a:pPr marL="0" marR="0" lvl="0" indent="0" algn="r" rtl="0">
                        <a:spcBef>
                          <a:spcPts val="0"/>
                        </a:spcBef>
                        <a:spcAft>
                          <a:spcPts val="0"/>
                        </a:spcAft>
                        <a:buNone/>
                      </a:pPr>
                      <a:r>
                        <a:rPr lang="tr-TR" sz="1800" b="1" u="none" strike="noStrike" cap="none">
                          <a:solidFill>
                            <a:srgbClr val="FFFFFF"/>
                          </a:solidFill>
                          <a:latin typeface="Arial"/>
                          <a:ea typeface="Arial"/>
                          <a:cs typeface="Arial"/>
                          <a:sym typeface="Arial"/>
                        </a:rPr>
                        <a:t>456</a:t>
                      </a:r>
                      <a:endParaRPr/>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solidFill>
                      <a:srgbClr val="800040"/>
                    </a:solidFill>
                  </a:tcPr>
                </a:tc>
                <a:tc>
                  <a:txBody>
                    <a:bodyPr/>
                    <a:lstStyle/>
                    <a:p>
                      <a:pPr marL="0" marR="0" lvl="0" indent="0" algn="r" rtl="0">
                        <a:spcBef>
                          <a:spcPts val="0"/>
                        </a:spcBef>
                        <a:spcAft>
                          <a:spcPts val="0"/>
                        </a:spcAft>
                        <a:buNone/>
                      </a:pPr>
                      <a:r>
                        <a:rPr lang="tr-TR" sz="1800" b="1" u="none" strike="noStrike" cap="none" dirty="0">
                          <a:solidFill>
                            <a:srgbClr val="FFFFFF"/>
                          </a:solidFill>
                          <a:latin typeface="Arial"/>
                          <a:ea typeface="Arial"/>
                          <a:cs typeface="Arial"/>
                          <a:sym typeface="Arial"/>
                        </a:rPr>
                        <a:t>3.812,00</a:t>
                      </a:r>
                      <a:endParaRPr dirty="0"/>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solidFill>
                      <a:srgbClr val="800040"/>
                    </a:solidFill>
                  </a:tcPr>
                </a:tc>
                <a:tc>
                  <a:txBody>
                    <a:bodyPr/>
                    <a:lstStyle/>
                    <a:p>
                      <a:pPr marL="0" marR="0" lvl="0" indent="0" algn="l" rtl="0">
                        <a:spcBef>
                          <a:spcPts val="0"/>
                        </a:spcBef>
                        <a:spcAft>
                          <a:spcPts val="0"/>
                        </a:spcAft>
                        <a:buNone/>
                      </a:pPr>
                      <a:endParaRPr sz="1800" u="none" strike="noStrike" cap="none"/>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solidFill>
                      <a:srgbClr val="800040"/>
                    </a:solidFill>
                  </a:tcPr>
                </a:tc>
                <a:tc>
                  <a:txBody>
                    <a:bodyPr/>
                    <a:lstStyle/>
                    <a:p>
                      <a:pPr marL="0" marR="0" lvl="0" indent="0" algn="l" rtl="0">
                        <a:spcBef>
                          <a:spcPts val="0"/>
                        </a:spcBef>
                        <a:spcAft>
                          <a:spcPts val="0"/>
                        </a:spcAft>
                        <a:buNone/>
                      </a:pPr>
                      <a:endParaRPr sz="1800" u="none" strike="noStrike" cap="none"/>
                    </a:p>
                  </a:txBody>
                  <a:tcPr marL="28575" marR="28575" marT="0" marB="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solidFill>
                      <a:srgbClr val="800040"/>
                    </a:solidFill>
                  </a:tcPr>
                </a:tc>
                <a:tc>
                  <a:txBody>
                    <a:bodyPr/>
                    <a:lstStyle/>
                    <a:p>
                      <a:pPr marL="0" marR="0" lvl="0" indent="0" algn="l" rtl="0">
                        <a:spcBef>
                          <a:spcPts val="0"/>
                        </a:spcBef>
                        <a:spcAft>
                          <a:spcPts val="0"/>
                        </a:spcAft>
                        <a:buNone/>
                      </a:pPr>
                      <a:endParaRPr sz="1800" u="none" strike="noStrike" cap="none" dirty="0"/>
                    </a:p>
                  </a:txBody>
                  <a:tcPr marL="28575" marR="28575" marT="0" marB="0" anchor="b">
                    <a:lnL w="9525" cap="flat" cmpd="sng">
                      <a:solidFill>
                        <a:srgbClr val="CCCCCC"/>
                      </a:solidFill>
                      <a:prstDash val="solid"/>
                      <a:round/>
                      <a:headEnd type="none" w="sm" len="sm"/>
                      <a:tailEnd type="none" w="sm" len="sm"/>
                    </a:lnL>
                    <a:lnR w="19050"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000000"/>
                      </a:solidFill>
                      <a:prstDash val="solid"/>
                      <a:round/>
                      <a:headEnd type="none" w="sm" len="sm"/>
                      <a:tailEnd type="none" w="sm" len="sm"/>
                    </a:lnB>
                    <a:solidFill>
                      <a:srgbClr val="800040"/>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33"/>
          <p:cNvSpPr txBox="1">
            <a:spLocks noGrp="1"/>
          </p:cNvSpPr>
          <p:nvPr>
            <p:ph type="title"/>
          </p:nvPr>
        </p:nvSpPr>
        <p:spPr>
          <a:xfrm>
            <a:off x="677334" y="609600"/>
            <a:ext cx="8596668" cy="6539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KARBON SALINIMI</a:t>
            </a:r>
            <a:endParaRPr/>
          </a:p>
        </p:txBody>
      </p:sp>
      <p:sp>
        <p:nvSpPr>
          <p:cNvPr id="379" name="Google Shape;379;p33"/>
          <p:cNvSpPr txBox="1">
            <a:spLocks noGrp="1"/>
          </p:cNvSpPr>
          <p:nvPr>
            <p:ph type="body" idx="1"/>
          </p:nvPr>
        </p:nvSpPr>
        <p:spPr>
          <a:xfrm>
            <a:off x="606829" y="1454727"/>
            <a:ext cx="8667173" cy="458663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280"/>
              <a:buNone/>
            </a:pPr>
            <a:r>
              <a:rPr lang="tr-TR" sz="1600" dirty="0">
                <a:solidFill>
                  <a:srgbClr val="B0B0B0"/>
                </a:solidFill>
              </a:rPr>
              <a:t>Satın alımlarımızı mümkün olduğunca yakın bölgelerden yapmaktayız. Böylece tedarikçi firmaların teslimat araçlarının CO2 salınımlarını minimize ederek çevreye yapılan etkilerin azaltılmasını hedeflenmekteyiz. Karbon salınımı toplam elektrik, doğalgaz, LPG, motorin kaynaklı enerji tüketimi olarak KgCO2e biriminden hesaplanmıştır. </a:t>
            </a:r>
            <a:endParaRPr sz="1600" dirty="0">
              <a:solidFill>
                <a:srgbClr val="B0B0B0"/>
              </a:solidFill>
            </a:endParaRPr>
          </a:p>
          <a:p>
            <a:pPr marL="0" lvl="0" indent="0" algn="l" rtl="0">
              <a:spcBef>
                <a:spcPts val="1000"/>
              </a:spcBef>
              <a:spcAft>
                <a:spcPts val="0"/>
              </a:spcAft>
              <a:buSzPts val="1280"/>
              <a:buNone/>
            </a:pPr>
            <a:r>
              <a:rPr lang="tr-TR" sz="1600" dirty="0">
                <a:solidFill>
                  <a:srgbClr val="B0B0B0"/>
                </a:solidFill>
              </a:rPr>
              <a:t>Aşağıdaki tabloda tesis bazlı toplam emisyon değerlerimiz mevcuttur . </a:t>
            </a:r>
            <a:endParaRPr dirty="0"/>
          </a:p>
          <a:p>
            <a:pPr marL="0" lvl="0" indent="0" algn="l" rtl="0">
              <a:spcBef>
                <a:spcPts val="1000"/>
              </a:spcBef>
              <a:spcAft>
                <a:spcPts val="0"/>
              </a:spcAft>
              <a:buSzPts val="1280"/>
              <a:buNone/>
            </a:pPr>
            <a:endParaRPr sz="1600" dirty="0">
              <a:solidFill>
                <a:schemeClr val="accent4"/>
              </a:solidFill>
            </a:endParaRPr>
          </a:p>
          <a:p>
            <a:pPr marL="0" lvl="0" indent="0" algn="l" rtl="0">
              <a:spcBef>
                <a:spcPts val="1000"/>
              </a:spcBef>
              <a:spcAft>
                <a:spcPts val="0"/>
              </a:spcAft>
              <a:buSzPts val="1280"/>
              <a:buNone/>
            </a:pPr>
            <a:endParaRPr sz="1600" dirty="0">
              <a:solidFill>
                <a:schemeClr val="accent4"/>
              </a:solidFill>
            </a:endParaRPr>
          </a:p>
        </p:txBody>
      </p:sp>
      <p:graphicFrame>
        <p:nvGraphicFramePr>
          <p:cNvPr id="3" name="Tablo 2">
            <a:extLst>
              <a:ext uri="{FF2B5EF4-FFF2-40B4-BE49-F238E27FC236}">
                <a16:creationId xmlns:a16="http://schemas.microsoft.com/office/drawing/2014/main" id="{56A08FEC-4611-4013-B4C9-F49910DBDF6C}"/>
              </a:ext>
            </a:extLst>
          </p:cNvPr>
          <p:cNvGraphicFramePr>
            <a:graphicFrameLocks noGrp="1"/>
          </p:cNvGraphicFramePr>
          <p:nvPr>
            <p:extLst>
              <p:ext uri="{D42A27DB-BD31-4B8C-83A1-F6EECF244321}">
                <p14:modId xmlns:p14="http://schemas.microsoft.com/office/powerpoint/2010/main" val="708723296"/>
              </p:ext>
            </p:extLst>
          </p:nvPr>
        </p:nvGraphicFramePr>
        <p:xfrm>
          <a:off x="1016000" y="3429000"/>
          <a:ext cx="7055644" cy="1872674"/>
        </p:xfrm>
        <a:graphic>
          <a:graphicData uri="http://schemas.openxmlformats.org/drawingml/2006/table">
            <a:tbl>
              <a:tblPr firstRow="1" firstCol="1" bandRow="1"/>
              <a:tblGrid>
                <a:gridCol w="492961">
                  <a:extLst>
                    <a:ext uri="{9D8B030D-6E8A-4147-A177-3AD203B41FA5}">
                      <a16:colId xmlns:a16="http://schemas.microsoft.com/office/drawing/2014/main" val="1682734577"/>
                    </a:ext>
                  </a:extLst>
                </a:gridCol>
                <a:gridCol w="1226974">
                  <a:extLst>
                    <a:ext uri="{9D8B030D-6E8A-4147-A177-3AD203B41FA5}">
                      <a16:colId xmlns:a16="http://schemas.microsoft.com/office/drawing/2014/main" val="2260132475"/>
                    </a:ext>
                  </a:extLst>
                </a:gridCol>
                <a:gridCol w="1539690">
                  <a:extLst>
                    <a:ext uri="{9D8B030D-6E8A-4147-A177-3AD203B41FA5}">
                      <a16:colId xmlns:a16="http://schemas.microsoft.com/office/drawing/2014/main" val="2806315062"/>
                    </a:ext>
                  </a:extLst>
                </a:gridCol>
                <a:gridCol w="922945">
                  <a:extLst>
                    <a:ext uri="{9D8B030D-6E8A-4147-A177-3AD203B41FA5}">
                      <a16:colId xmlns:a16="http://schemas.microsoft.com/office/drawing/2014/main" val="1835591854"/>
                    </a:ext>
                  </a:extLst>
                </a:gridCol>
                <a:gridCol w="923669">
                  <a:extLst>
                    <a:ext uri="{9D8B030D-6E8A-4147-A177-3AD203B41FA5}">
                      <a16:colId xmlns:a16="http://schemas.microsoft.com/office/drawing/2014/main" val="649573514"/>
                    </a:ext>
                  </a:extLst>
                </a:gridCol>
                <a:gridCol w="923669">
                  <a:extLst>
                    <a:ext uri="{9D8B030D-6E8A-4147-A177-3AD203B41FA5}">
                      <a16:colId xmlns:a16="http://schemas.microsoft.com/office/drawing/2014/main" val="821885685"/>
                    </a:ext>
                  </a:extLst>
                </a:gridCol>
                <a:gridCol w="1025736">
                  <a:extLst>
                    <a:ext uri="{9D8B030D-6E8A-4147-A177-3AD203B41FA5}">
                      <a16:colId xmlns:a16="http://schemas.microsoft.com/office/drawing/2014/main" val="4170164932"/>
                    </a:ext>
                  </a:extLst>
                </a:gridCol>
              </a:tblGrid>
              <a:tr h="914678">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No</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70AD47"/>
                      </a:solidFill>
                      <a:prstDash val="solid"/>
                      <a:round/>
                      <a:headEnd type="none" w="med" len="med"/>
                      <a:tailEnd type="none" w="med" len="med"/>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Tesis Adı</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Alt Tesis Adı</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t CO</a:t>
                      </a:r>
                      <a:r>
                        <a:rPr lang="en-US" sz="800" b="1" spc="-5" baseline="-25000">
                          <a:solidFill>
                            <a:srgbClr val="FFFFFF"/>
                          </a:solidFill>
                          <a:effectLst/>
                          <a:latin typeface="Calibri" panose="020F0502020204030204" pitchFamily="34" charset="0"/>
                          <a:ea typeface="Calibri" panose="020F0502020204030204" pitchFamily="34" charset="0"/>
                          <a:cs typeface="Calibri" panose="020F0502020204030204" pitchFamily="34" charset="0"/>
                        </a:rPr>
                        <a:t>2</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t CH</a:t>
                      </a:r>
                      <a:r>
                        <a:rPr lang="en-US" sz="800" b="1" spc="-5" baseline="-25000">
                          <a:solidFill>
                            <a:srgbClr val="FFFFFF"/>
                          </a:solidFill>
                          <a:effectLst/>
                          <a:latin typeface="Calibri" panose="020F0502020204030204" pitchFamily="34" charset="0"/>
                          <a:ea typeface="Calibri" panose="020F0502020204030204" pitchFamily="34" charset="0"/>
                          <a:cs typeface="Calibri" panose="020F0502020204030204" pitchFamily="34" charset="0"/>
                        </a:rPr>
                        <a:t>4</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t N</a:t>
                      </a:r>
                      <a:r>
                        <a:rPr lang="en-US" sz="800" b="1" spc="-5" baseline="-25000">
                          <a:solidFill>
                            <a:srgbClr val="FFFFFF"/>
                          </a:solidFill>
                          <a:effectLst/>
                          <a:latin typeface="Calibri" panose="020F0502020204030204" pitchFamily="34" charset="0"/>
                          <a:ea typeface="Calibri" panose="020F0502020204030204" pitchFamily="34" charset="0"/>
                          <a:cs typeface="Calibri" panose="020F0502020204030204" pitchFamily="34" charset="0"/>
                        </a:rPr>
                        <a:t>2</a:t>
                      </a: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O</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a:noFill/>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tc>
                  <a:txBody>
                    <a:bodyPr/>
                    <a:lstStyle/>
                    <a:p>
                      <a:pPr algn="ctr">
                        <a:lnSpc>
                          <a:spcPct val="115000"/>
                        </a:lnSpc>
                        <a:spcAft>
                          <a:spcPts val="0"/>
                        </a:spcAft>
                      </a:pPr>
                      <a:r>
                        <a:rPr lang="en-US" sz="800" b="1" spc="-5">
                          <a:solidFill>
                            <a:srgbClr val="FFFFFF"/>
                          </a:solidFill>
                          <a:effectLst/>
                          <a:latin typeface="Calibri" panose="020F0502020204030204" pitchFamily="34" charset="0"/>
                          <a:ea typeface="Calibri" panose="020F0502020204030204" pitchFamily="34" charset="0"/>
                          <a:cs typeface="Calibri" panose="020F0502020204030204" pitchFamily="34" charset="0"/>
                        </a:rPr>
                        <a:t>t CO</a:t>
                      </a:r>
                      <a:r>
                        <a:rPr lang="en-US" sz="800" b="1" spc="-5" baseline="-25000">
                          <a:solidFill>
                            <a:srgbClr val="FFFFFF"/>
                          </a:solidFill>
                          <a:effectLst/>
                          <a:latin typeface="Calibri" panose="020F0502020204030204" pitchFamily="34" charset="0"/>
                          <a:ea typeface="Calibri" panose="020F0502020204030204" pitchFamily="34" charset="0"/>
                          <a:cs typeface="Calibri" panose="020F0502020204030204" pitchFamily="34" charset="0"/>
                        </a:rPr>
                        <a:t>2e</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a:noFill/>
                    </a:lnL>
                    <a:lnR w="12700" cap="flat" cmpd="sng" algn="ctr">
                      <a:solidFill>
                        <a:srgbClr val="70AD47"/>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70AD47"/>
                      </a:solidFill>
                      <a:prstDash val="solid"/>
                      <a:round/>
                      <a:headEnd type="none" w="med" len="med"/>
                      <a:tailEnd type="none" w="med" len="med"/>
                    </a:lnB>
                    <a:solidFill>
                      <a:srgbClr val="70AD47"/>
                    </a:solidFill>
                  </a:tcPr>
                </a:tc>
                <a:extLst>
                  <a:ext uri="{0D108BD9-81ED-4DB2-BD59-A6C34878D82A}">
                    <a16:rowId xmlns:a16="http://schemas.microsoft.com/office/drawing/2014/main" val="82809940"/>
                  </a:ext>
                </a:extLst>
              </a:tr>
              <a:tr h="478998">
                <a:tc>
                  <a:txBody>
                    <a:bodyPr/>
                    <a:lstStyle/>
                    <a:p>
                      <a:pPr algn="ctr">
                        <a:lnSpc>
                          <a:spcPct val="115000"/>
                        </a:lnSpc>
                        <a:spcAft>
                          <a:spcPts val="0"/>
                        </a:spcAft>
                      </a:pPr>
                      <a:r>
                        <a:rPr lang="en-US" sz="800" spc="-5">
                          <a:effectLst/>
                          <a:latin typeface="Calibri" panose="020F0502020204030204" pitchFamily="34" charset="0"/>
                          <a:ea typeface="Calibri" panose="020F0502020204030204" pitchFamily="34" charset="0"/>
                          <a:cs typeface="Calibri" panose="020F0502020204030204" pitchFamily="34" charset="0"/>
                        </a:rPr>
                        <a:t>1</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tr-TR" sz="800" spc="-5" dirty="0" smtClean="0">
                          <a:effectLst/>
                          <a:latin typeface="Calibri" panose="020F0502020204030204" pitchFamily="34" charset="0"/>
                          <a:ea typeface="Calibri" panose="020F0502020204030204" pitchFamily="34" charset="0"/>
                          <a:cs typeface="Calibri" panose="020F0502020204030204" pitchFamily="34" charset="0"/>
                        </a:rPr>
                        <a:t>VILLA </a:t>
                      </a:r>
                      <a:r>
                        <a:rPr lang="tr-TR" sz="800" spc="-5" dirty="0">
                          <a:effectLst/>
                          <a:latin typeface="Calibri" panose="020F0502020204030204" pitchFamily="34" charset="0"/>
                          <a:ea typeface="Calibri" panose="020F0502020204030204" pitchFamily="34" charset="0"/>
                          <a:cs typeface="Calibri" panose="020F0502020204030204" pitchFamily="34" charset="0"/>
                        </a:rPr>
                        <a:t>SUN FLOWER BEACH </a:t>
                      </a:r>
                      <a:r>
                        <a:rPr lang="en-US" sz="800" spc="-5" dirty="0">
                          <a:effectLst/>
                          <a:latin typeface="Calibri" panose="020F0502020204030204" pitchFamily="34" charset="0"/>
                          <a:ea typeface="Calibri" panose="020F0502020204030204" pitchFamily="34" charset="0"/>
                          <a:cs typeface="Calibri" panose="020F0502020204030204" pitchFamily="34" charset="0"/>
                        </a:rPr>
                        <a:t>OTEL </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spc="-5" dirty="0">
                          <a:effectLst/>
                          <a:latin typeface="Calibri" panose="020F0502020204030204" pitchFamily="34" charset="0"/>
                          <a:ea typeface="Calibri" panose="020F0502020204030204" pitchFamily="34" charset="0"/>
                          <a:cs typeface="Calibri" panose="020F0502020204030204" pitchFamily="34" charset="0"/>
                        </a:rPr>
                        <a:t>OTEL </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6211,7239</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100,74</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0,91</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tc>
                  <a:txBody>
                    <a:bodyPr/>
                    <a:lstStyle/>
                    <a:p>
                      <a:pPr algn="ctr">
                        <a:lnSpc>
                          <a:spcPct val="115000"/>
                        </a:lnSpc>
                        <a:spcAft>
                          <a:spcPts val="0"/>
                        </a:spcAft>
                      </a:pPr>
                      <a:r>
                        <a:rPr lang="en-US" sz="800">
                          <a:solidFill>
                            <a:srgbClr val="000000"/>
                          </a:solidFill>
                          <a:effectLst/>
                          <a:latin typeface="Calibri" panose="020F0502020204030204" pitchFamily="34" charset="0"/>
                          <a:ea typeface="Calibri" panose="020F0502020204030204" pitchFamily="34" charset="0"/>
                          <a:cs typeface="Calibri" panose="020F0502020204030204" pitchFamily="34" charset="0"/>
                        </a:rPr>
                        <a:t>6313,3739</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70AD47"/>
                      </a:solidFill>
                      <a:prstDash val="solid"/>
                      <a:round/>
                      <a:headEnd type="none" w="med" len="med"/>
                      <a:tailEnd type="none" w="med" len="med"/>
                    </a:lnT>
                    <a:lnB w="12700" cap="flat" cmpd="sng" algn="ctr">
                      <a:solidFill>
                        <a:srgbClr val="A8D08D"/>
                      </a:solidFill>
                      <a:prstDash val="solid"/>
                      <a:round/>
                      <a:headEnd type="none" w="med" len="med"/>
                      <a:tailEnd type="none" w="med" len="med"/>
                    </a:lnB>
                    <a:solidFill>
                      <a:srgbClr val="E2EFD9"/>
                    </a:solidFill>
                  </a:tcPr>
                </a:tc>
                <a:extLst>
                  <a:ext uri="{0D108BD9-81ED-4DB2-BD59-A6C34878D82A}">
                    <a16:rowId xmlns:a16="http://schemas.microsoft.com/office/drawing/2014/main" val="1060875059"/>
                  </a:ext>
                </a:extLst>
              </a:tr>
              <a:tr h="478998">
                <a:tc>
                  <a:txBody>
                    <a:bodyPr/>
                    <a:lstStyle/>
                    <a:p>
                      <a:pPr algn="ctr">
                        <a:lnSpc>
                          <a:spcPct val="115000"/>
                        </a:lnSpc>
                        <a:spcAft>
                          <a:spcPts val="0"/>
                        </a:spcAft>
                      </a:pPr>
                      <a:r>
                        <a:rPr lang="en-US" sz="800" b="1" spc="-5">
                          <a:effectLst/>
                          <a:latin typeface="Calibri" panose="020F0502020204030204" pitchFamily="34" charset="0"/>
                          <a:ea typeface="Calibri" panose="020F0502020204030204" pitchFamily="34" charset="0"/>
                          <a:cs typeface="Calibri" panose="020F0502020204030204" pitchFamily="34" charset="0"/>
                        </a:rPr>
                        <a:t> </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spc="-5" dirty="0">
                          <a:effectLst/>
                          <a:latin typeface="Calibri" panose="020F0502020204030204" pitchFamily="34" charset="0"/>
                          <a:ea typeface="Calibri" panose="020F0502020204030204" pitchFamily="34" charset="0"/>
                          <a:cs typeface="Calibri" panose="020F0502020204030204" pitchFamily="34" charset="0"/>
                        </a:rPr>
                        <a:t> </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spc="-5">
                          <a:effectLst/>
                          <a:latin typeface="Calibri" panose="020F0502020204030204" pitchFamily="34" charset="0"/>
                          <a:ea typeface="Calibri" panose="020F0502020204030204" pitchFamily="34" charset="0"/>
                          <a:cs typeface="Calibri" panose="020F0502020204030204" pitchFamily="34" charset="0"/>
                        </a:rPr>
                        <a:t>Toplam</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6253,6339</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100,74</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a:effectLst/>
                          <a:latin typeface="Calibri" panose="020F0502020204030204" pitchFamily="34" charset="0"/>
                          <a:ea typeface="Calibri" panose="020F0502020204030204" pitchFamily="34" charset="0"/>
                          <a:cs typeface="Calibri" panose="020F0502020204030204" pitchFamily="34" charset="0"/>
                        </a:rPr>
                        <a:t>0,91</a:t>
                      </a:r>
                      <a:endParaRPr lang="tr-TR" sz="13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tc>
                  <a:txBody>
                    <a:bodyPr/>
                    <a:lstStyle/>
                    <a:p>
                      <a:pPr algn="ctr">
                        <a:lnSpc>
                          <a:spcPct val="115000"/>
                        </a:lnSpc>
                        <a:spcAft>
                          <a:spcPts val="0"/>
                        </a:spcAft>
                      </a:pPr>
                      <a:r>
                        <a:rPr lang="en-US" sz="800" dirty="0">
                          <a:effectLst/>
                          <a:latin typeface="Calibri" panose="020F0502020204030204" pitchFamily="34" charset="0"/>
                          <a:ea typeface="Calibri" panose="020F0502020204030204" pitchFamily="34" charset="0"/>
                          <a:cs typeface="Calibri" panose="020F0502020204030204" pitchFamily="34" charset="0"/>
                        </a:rPr>
                        <a:t>6355,28</a:t>
                      </a:r>
                      <a:endParaRPr lang="tr-TR" sz="13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A8D08D"/>
                      </a:solidFill>
                      <a:prstDash val="solid"/>
                      <a:round/>
                      <a:headEnd type="none" w="med" len="med"/>
                      <a:tailEnd type="none" w="med" len="med"/>
                    </a:lnL>
                    <a:lnR w="12700" cap="flat" cmpd="sng" algn="ctr">
                      <a:solidFill>
                        <a:srgbClr val="A8D08D"/>
                      </a:solidFill>
                      <a:prstDash val="solid"/>
                      <a:round/>
                      <a:headEnd type="none" w="med" len="med"/>
                      <a:tailEnd type="none" w="med" len="med"/>
                    </a:lnR>
                    <a:lnT w="12700" cap="flat" cmpd="sng" algn="ctr">
                      <a:solidFill>
                        <a:srgbClr val="A8D08D"/>
                      </a:solidFill>
                      <a:prstDash val="solid"/>
                      <a:round/>
                      <a:headEnd type="none" w="med" len="med"/>
                      <a:tailEnd type="none" w="med" len="med"/>
                    </a:lnT>
                    <a:lnB w="12700" cap="flat" cmpd="sng" algn="ctr">
                      <a:solidFill>
                        <a:srgbClr val="A8D08D"/>
                      </a:solidFill>
                      <a:prstDash val="solid"/>
                      <a:round/>
                      <a:headEnd type="none" w="med" len="med"/>
                      <a:tailEnd type="none" w="med" len="med"/>
                    </a:lnB>
                  </a:tcPr>
                </a:tc>
                <a:extLst>
                  <a:ext uri="{0D108BD9-81ED-4DB2-BD59-A6C34878D82A}">
                    <a16:rowId xmlns:a16="http://schemas.microsoft.com/office/drawing/2014/main" val="3456185592"/>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4"/>
          <p:cNvSpPr txBox="1">
            <a:spLocks noGrp="1"/>
          </p:cNvSpPr>
          <p:nvPr>
            <p:ph type="title"/>
          </p:nvPr>
        </p:nvSpPr>
        <p:spPr>
          <a:xfrm>
            <a:off x="677334" y="609600"/>
            <a:ext cx="8596668" cy="7536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KARBON SALINIMI</a:t>
            </a:r>
            <a:endParaRPr/>
          </a:p>
        </p:txBody>
      </p:sp>
      <p:sp>
        <p:nvSpPr>
          <p:cNvPr id="386" name="Google Shape;386;p34"/>
          <p:cNvSpPr txBox="1">
            <a:spLocks noGrp="1"/>
          </p:cNvSpPr>
          <p:nvPr>
            <p:ph type="body" idx="1"/>
          </p:nvPr>
        </p:nvSpPr>
        <p:spPr>
          <a:xfrm>
            <a:off x="677334" y="1596045"/>
            <a:ext cx="8596668" cy="4445318"/>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90C226"/>
              </a:buClr>
              <a:buSzPts val="1200"/>
              <a:buNone/>
            </a:pPr>
            <a:r>
              <a:rPr lang="tr-TR" sz="1500">
                <a:solidFill>
                  <a:srgbClr val="90C226"/>
                </a:solidFill>
              </a:rPr>
              <a:t>Hedeflerimiz ;</a:t>
            </a:r>
            <a:endParaRPr/>
          </a:p>
          <a:p>
            <a:pPr marL="342900" lvl="0" indent="-342900" algn="l" rtl="0">
              <a:spcBef>
                <a:spcPts val="1000"/>
              </a:spcBef>
              <a:spcAft>
                <a:spcPts val="0"/>
              </a:spcAft>
              <a:buClr>
                <a:srgbClr val="90C226"/>
              </a:buClr>
              <a:buSzPts val="1200"/>
              <a:buFont typeface="Noto Sans Symbols"/>
              <a:buChar char="⮚"/>
            </a:pPr>
            <a:r>
              <a:rPr lang="tr-TR" sz="1500">
                <a:solidFill>
                  <a:srgbClr val="B0B0B0"/>
                </a:solidFill>
              </a:rPr>
              <a:t>Sera gazı oluşturan faaliyetlerimizi belirleyerek ne kadar salınım yaptığımızı ölçerek, planlarımızı yapacağız. </a:t>
            </a:r>
            <a:endParaRPr/>
          </a:p>
          <a:p>
            <a:pPr marL="342900" lvl="0" indent="-342900" algn="l" rtl="0">
              <a:spcBef>
                <a:spcPts val="1000"/>
              </a:spcBef>
              <a:spcAft>
                <a:spcPts val="0"/>
              </a:spcAft>
              <a:buClr>
                <a:srgbClr val="90C226"/>
              </a:buClr>
              <a:buSzPts val="1200"/>
              <a:buFont typeface="Noto Sans Symbols"/>
              <a:buChar char="⮚"/>
            </a:pPr>
            <a:r>
              <a:rPr lang="tr-TR" sz="1500">
                <a:solidFill>
                  <a:srgbClr val="B0B0B0"/>
                </a:solidFill>
              </a:rPr>
              <a:t>Yaşamımızı karbonsuzlaştıracağız. Düşük karbonlu yani iklim dostu yöntemlerle üretilen ürünleri tercih edecek, enerjiyi verimli kullanacağız.</a:t>
            </a:r>
            <a:endParaRPr/>
          </a:p>
          <a:p>
            <a:pPr marL="342900" lvl="0" indent="-342900" algn="l" rtl="0">
              <a:spcBef>
                <a:spcPts val="1000"/>
              </a:spcBef>
              <a:spcAft>
                <a:spcPts val="0"/>
              </a:spcAft>
              <a:buClr>
                <a:srgbClr val="90C226"/>
              </a:buClr>
              <a:buSzPts val="1200"/>
              <a:buFont typeface="Noto Sans Symbols"/>
              <a:buChar char="⮚"/>
            </a:pPr>
            <a:r>
              <a:rPr lang="tr-TR" sz="1500">
                <a:solidFill>
                  <a:srgbClr val="B0B0B0"/>
                </a:solidFill>
              </a:rPr>
              <a:t>Ulaşım şekillerimizde toplu taşıma sistemlerini daha fazla tercih edecek, araç güzergah ve taşıma planları yapacak, yakıtı verimli kullanan araçlar tercih edeceğiz.</a:t>
            </a:r>
            <a:endParaRPr/>
          </a:p>
          <a:p>
            <a:pPr marL="342900" lvl="0" indent="-342900" algn="l" rtl="0">
              <a:spcBef>
                <a:spcPts val="1000"/>
              </a:spcBef>
              <a:spcAft>
                <a:spcPts val="0"/>
              </a:spcAft>
              <a:buClr>
                <a:srgbClr val="90C226"/>
              </a:buClr>
              <a:buSzPts val="1200"/>
              <a:buFont typeface="Noto Sans Symbols"/>
              <a:buChar char="⮚"/>
            </a:pPr>
            <a:r>
              <a:rPr lang="tr-TR" sz="1500">
                <a:solidFill>
                  <a:srgbClr val="B0B0B0"/>
                </a:solidFill>
              </a:rPr>
              <a:t>Tüketimlerimizi azaltacak önlemler alarak, geri dönüşüme daha fazla destek vereceğiz. Geri dönüşüme destek veren tedarikçileri tercih edeceğiz.</a:t>
            </a:r>
            <a:endParaRPr/>
          </a:p>
          <a:p>
            <a:pPr marL="342900" lvl="0" indent="-342900" algn="l" rtl="0">
              <a:spcBef>
                <a:spcPts val="1000"/>
              </a:spcBef>
              <a:spcAft>
                <a:spcPts val="0"/>
              </a:spcAft>
              <a:buClr>
                <a:srgbClr val="90C226"/>
              </a:buClr>
              <a:buSzPts val="1200"/>
              <a:buFont typeface="Noto Sans Symbols"/>
              <a:buChar char="⮚"/>
            </a:pPr>
            <a:r>
              <a:rPr lang="tr-TR" sz="1500">
                <a:solidFill>
                  <a:srgbClr val="B0B0B0"/>
                </a:solidFill>
              </a:rPr>
              <a:t>Daha az enerji ile daha çok şey yapmak için önlemler alacağız. Bir ürünü satın alırken enerji verimliliği sınıfına da dikkat edeceğiz.</a:t>
            </a:r>
            <a:endParaRPr/>
          </a:p>
          <a:p>
            <a:pPr marL="342900" lvl="0" indent="-342900" algn="l" rtl="0">
              <a:spcBef>
                <a:spcPts val="1000"/>
              </a:spcBef>
              <a:spcAft>
                <a:spcPts val="0"/>
              </a:spcAft>
              <a:buClr>
                <a:srgbClr val="90C226"/>
              </a:buClr>
              <a:buSzPts val="1200"/>
              <a:buFont typeface="Noto Sans Symbols"/>
              <a:buChar char="⮚"/>
            </a:pPr>
            <a:r>
              <a:rPr lang="tr-TR" sz="1500">
                <a:solidFill>
                  <a:srgbClr val="B0B0B0"/>
                </a:solidFill>
              </a:rPr>
              <a:t>Daha yeşil seçimler yapacağız. Karbonumuzu telafi ederek enerji verimliliğine daha fazla katkı sağlayacağız. Başta ağaç dikimi olmak üzere çeşitli faaliyetler ile karbon ayak izimizi silmeyi hedefliyoruz.</a:t>
            </a:r>
            <a:endParaRPr/>
          </a:p>
          <a:p>
            <a:pPr marL="0" lvl="0" indent="0" algn="l" rtl="0">
              <a:spcBef>
                <a:spcPts val="1000"/>
              </a:spcBef>
              <a:spcAft>
                <a:spcPts val="0"/>
              </a:spcAft>
              <a:buSzPts val="1440"/>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5"/>
          <p:cNvSpPr txBox="1">
            <a:spLocks noGrp="1"/>
          </p:cNvSpPr>
          <p:nvPr>
            <p:ph type="title"/>
          </p:nvPr>
        </p:nvSpPr>
        <p:spPr>
          <a:xfrm>
            <a:off x="1105594" y="0"/>
            <a:ext cx="9235440" cy="112222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GERİ DÖNÜŞÜM PROJELERİMİZ </a:t>
            </a:r>
            <a:endParaRPr/>
          </a:p>
        </p:txBody>
      </p:sp>
      <p:pic>
        <p:nvPicPr>
          <p:cNvPr id="392" name="Google Shape;392;p35"/>
          <p:cNvPicPr preferRelativeResize="0">
            <a:picLocks noGrp="1"/>
          </p:cNvPicPr>
          <p:nvPr>
            <p:ph type="body" idx="1"/>
          </p:nvPr>
        </p:nvPicPr>
        <p:blipFill rotWithShape="1">
          <a:blip r:embed="rId3">
            <a:alphaModFix/>
          </a:blip>
          <a:srcRect/>
          <a:stretch/>
        </p:blipFill>
        <p:spPr>
          <a:xfrm>
            <a:off x="2227811" y="723212"/>
            <a:ext cx="4250806" cy="789704"/>
          </a:xfrm>
          <a:prstGeom prst="rect">
            <a:avLst/>
          </a:prstGeom>
          <a:noFill/>
          <a:ln>
            <a:noFill/>
          </a:ln>
        </p:spPr>
      </p:pic>
      <p:pic>
        <p:nvPicPr>
          <p:cNvPr id="393" name="Google Shape;393;p35"/>
          <p:cNvPicPr preferRelativeResize="0"/>
          <p:nvPr/>
        </p:nvPicPr>
        <p:blipFill rotWithShape="1">
          <a:blip r:embed="rId4">
            <a:alphaModFix/>
          </a:blip>
          <a:srcRect/>
          <a:stretch/>
        </p:blipFill>
        <p:spPr>
          <a:xfrm>
            <a:off x="8595360" y="3282833"/>
            <a:ext cx="1166033" cy="1089661"/>
          </a:xfrm>
          <a:prstGeom prst="rect">
            <a:avLst/>
          </a:prstGeom>
          <a:noFill/>
          <a:ln>
            <a:noFill/>
          </a:ln>
        </p:spPr>
      </p:pic>
      <p:sp>
        <p:nvSpPr>
          <p:cNvPr id="394" name="Google Shape;394;p35"/>
          <p:cNvSpPr/>
          <p:nvPr/>
        </p:nvSpPr>
        <p:spPr>
          <a:xfrm>
            <a:off x="490451" y="1845432"/>
            <a:ext cx="7938654"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800">
                <a:solidFill>
                  <a:schemeClr val="accent1"/>
                </a:solidFill>
                <a:latin typeface="Trebuchet MS"/>
                <a:ea typeface="Trebuchet MS"/>
                <a:cs typeface="Trebuchet MS"/>
                <a:sym typeface="Trebuchet MS"/>
              </a:rPr>
              <a:t>YUMURTA KABUKLARININ GERİ DÖNÜŞÜMÜ İŞLEYİŞ FORMU</a:t>
            </a:r>
            <a:endParaRPr/>
          </a:p>
          <a:p>
            <a:pPr marL="0" marR="0" lvl="0" indent="0" algn="l" rtl="0">
              <a:spcBef>
                <a:spcPts val="0"/>
              </a:spcBef>
              <a:spcAft>
                <a:spcPts val="0"/>
              </a:spcAft>
              <a:buNone/>
            </a:pPr>
            <a:r>
              <a:rPr lang="tr-TR" sz="1800">
                <a:solidFill>
                  <a:schemeClr val="dk1"/>
                </a:solidFill>
                <a:latin typeface="Trebuchet MS"/>
                <a:ea typeface="Trebuchet MS"/>
                <a:cs typeface="Trebuchet MS"/>
                <a:sym typeface="Trebuchet MS"/>
              </a:rPr>
              <a:t> </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Yumurta kabuğu zengin bir vitamin ve mineral deposudur. Yumurta kabuğu bir çöp değildir ve farklı amaçlar için kullanılabilir. Bunun bilincinde olan tesisimiz zengin bir vitamin ve mineral deposu olan yumurta kabuklarını toprakta gübre olarak kullanmaktadır. Kalsiyum ve diğer mineraller bakımından zengin olan yumurta kabukları bahçemizin kuvvetlenmesine yardımcı olmaktadır.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 </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Yumurta kabuklarının kullanımı;</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1.  Gün içinde kullanılan yumurtaların kabukları çöpe atılmak yerine bir konteyner içerisinde biriktirilmektedir.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2. Günlük kullanılan yumurta kabukları gün sonunda peyzaj firması sorumlusuna teslim edilmektedir.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3. Sorumlu,yumurta kabuklarını ezerek küçük parçalar haline getirir.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4. Küçük parçalar haline getirilen yumurta kabuklarını toprak ve gübre ile harmanlayarak ekim yapılacak alanda kullanır.</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 </a:t>
            </a:r>
            <a:endParaRPr/>
          </a:p>
          <a:p>
            <a:pPr marL="0" marR="0" lvl="0" indent="0" algn="l" rtl="0">
              <a:spcBef>
                <a:spcPts val="0"/>
              </a:spcBef>
              <a:spcAft>
                <a:spcPts val="0"/>
              </a:spcAft>
              <a:buNone/>
            </a:pPr>
            <a:r>
              <a:rPr lang="tr-TR" sz="1400">
                <a:solidFill>
                  <a:srgbClr val="B0B0B0"/>
                </a:solidFill>
                <a:latin typeface="Trebuchet MS"/>
                <a:ea typeface="Trebuchet MS"/>
                <a:cs typeface="Trebuchet MS"/>
                <a:sym typeface="Trebuchet MS"/>
              </a:rPr>
              <a:t>BİLGİ NOTU: Bunun yanı sıra zengin bir içeriğe sahip yumurta kabukları bahçede solucan yaşamasını minimum düzeye indirerek kimyasal kullanımını azaltır ve haşere mücadelesine yardımcı olur.</a:t>
            </a:r>
            <a:endParaRPr/>
          </a:p>
          <a:p>
            <a:pPr marL="0" marR="0" lvl="0" indent="0" algn="l" rtl="0">
              <a:spcBef>
                <a:spcPts val="0"/>
              </a:spcBef>
              <a:spcAft>
                <a:spcPts val="0"/>
              </a:spcAft>
              <a:buNone/>
            </a:pPr>
            <a:r>
              <a:rPr lang="tr-TR" sz="1600">
                <a:solidFill>
                  <a:schemeClr val="dk1"/>
                </a:solidFill>
                <a:latin typeface="Trebuchet MS"/>
                <a:ea typeface="Trebuchet MS"/>
                <a:cs typeface="Trebuchet MS"/>
                <a:sym typeface="Trebuchet MS"/>
              </a:rPr>
              <a:t> </a:t>
            </a:r>
            <a:endParaRPr/>
          </a:p>
        </p:txBody>
      </p:sp>
      <p:pic>
        <p:nvPicPr>
          <p:cNvPr id="395" name="Google Shape;395;p35"/>
          <p:cNvPicPr preferRelativeResize="0"/>
          <p:nvPr/>
        </p:nvPicPr>
        <p:blipFill rotWithShape="1">
          <a:blip r:embed="rId5">
            <a:alphaModFix/>
          </a:blip>
          <a:srcRect/>
          <a:stretch/>
        </p:blipFill>
        <p:spPr>
          <a:xfrm>
            <a:off x="7625195" y="950075"/>
            <a:ext cx="1607820" cy="1252451"/>
          </a:xfrm>
          <a:prstGeom prst="round2DiagRect">
            <a:avLst>
              <a:gd name="adj1" fmla="val 16667"/>
              <a:gd name="adj2" fmla="val 0"/>
            </a:avLst>
          </a:prstGeom>
          <a:noFill/>
          <a:ln w="88900" cap="sq" cmpd="sng">
            <a:solidFill>
              <a:srgbClr val="FFFFFF"/>
            </a:solidFill>
            <a:prstDash val="solid"/>
            <a:miter lim="800000"/>
            <a:headEnd type="none" w="sm" len="sm"/>
            <a:tailEnd type="none" w="sm" len="sm"/>
          </a:ln>
          <a:effectLst>
            <a:outerShdw blurRad="254000" algn="tl" rotWithShape="0">
              <a:srgbClr val="000000">
                <a:alpha val="42745"/>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6"/>
          <p:cNvSpPr txBox="1">
            <a:spLocks noGrp="1"/>
          </p:cNvSpPr>
          <p:nvPr>
            <p:ph type="title"/>
          </p:nvPr>
        </p:nvSpPr>
        <p:spPr>
          <a:xfrm>
            <a:off x="748145" y="0"/>
            <a:ext cx="8525856" cy="128847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  GERİ DÖNÜŞÜM PROJELERİMİZ </a:t>
            </a:r>
            <a:endParaRPr/>
          </a:p>
        </p:txBody>
      </p:sp>
      <p:pic>
        <p:nvPicPr>
          <p:cNvPr id="401" name="Google Shape;401;p36"/>
          <p:cNvPicPr preferRelativeResize="0">
            <a:picLocks noGrp="1"/>
          </p:cNvPicPr>
          <p:nvPr>
            <p:ph type="body" idx="1"/>
          </p:nvPr>
        </p:nvPicPr>
        <p:blipFill rotWithShape="1">
          <a:blip r:embed="rId3">
            <a:alphaModFix/>
          </a:blip>
          <a:srcRect/>
          <a:stretch/>
        </p:blipFill>
        <p:spPr>
          <a:xfrm>
            <a:off x="1734045" y="714894"/>
            <a:ext cx="4658442" cy="806335"/>
          </a:xfrm>
          <a:prstGeom prst="rect">
            <a:avLst/>
          </a:prstGeom>
          <a:noFill/>
          <a:ln>
            <a:noFill/>
          </a:ln>
        </p:spPr>
      </p:pic>
      <p:pic>
        <p:nvPicPr>
          <p:cNvPr id="402" name="Google Shape;402;p36"/>
          <p:cNvPicPr preferRelativeResize="0"/>
          <p:nvPr/>
        </p:nvPicPr>
        <p:blipFill rotWithShape="1">
          <a:blip r:embed="rId4">
            <a:alphaModFix/>
          </a:blip>
          <a:srcRect/>
          <a:stretch/>
        </p:blipFill>
        <p:spPr>
          <a:xfrm>
            <a:off x="8661862" y="3274522"/>
            <a:ext cx="1094263" cy="1031471"/>
          </a:xfrm>
          <a:prstGeom prst="rect">
            <a:avLst/>
          </a:prstGeom>
          <a:noFill/>
          <a:ln>
            <a:noFill/>
          </a:ln>
        </p:spPr>
      </p:pic>
      <p:sp>
        <p:nvSpPr>
          <p:cNvPr id="403" name="Google Shape;403;p36"/>
          <p:cNvSpPr/>
          <p:nvPr/>
        </p:nvSpPr>
        <p:spPr>
          <a:xfrm>
            <a:off x="473825" y="1911928"/>
            <a:ext cx="8869680" cy="40626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1600">
                <a:solidFill>
                  <a:schemeClr val="accent1"/>
                </a:solidFill>
                <a:latin typeface="Trebuchet MS"/>
                <a:ea typeface="Trebuchet MS"/>
                <a:cs typeface="Trebuchet MS"/>
                <a:sym typeface="Trebuchet MS"/>
              </a:rPr>
              <a:t>ÇAY POSASININ GERİ DÖNÜŞÜMÜ  </a:t>
            </a:r>
            <a:endParaRPr/>
          </a:p>
          <a:p>
            <a:pPr marL="0" marR="0" lvl="0" indent="0" algn="l" rtl="0">
              <a:spcBef>
                <a:spcPts val="0"/>
              </a:spcBef>
              <a:spcAft>
                <a:spcPts val="0"/>
              </a:spcAft>
              <a:buNone/>
            </a:pPr>
            <a:r>
              <a:rPr lang="tr-TR" sz="1600">
                <a:solidFill>
                  <a:schemeClr val="dk1"/>
                </a:solidFill>
                <a:latin typeface="Trebuchet MS"/>
                <a:ea typeface="Trebuchet MS"/>
                <a:cs typeface="Trebuchet MS"/>
                <a:sym typeface="Trebuchet MS"/>
              </a:rPr>
              <a:t> </a:t>
            </a:r>
            <a:endParaRPr/>
          </a:p>
          <a:p>
            <a:pPr marL="0" marR="0" lvl="0" indent="0" algn="l" rtl="0">
              <a:spcBef>
                <a:spcPts val="0"/>
              </a:spcBef>
              <a:spcAft>
                <a:spcPts val="0"/>
              </a:spcAft>
              <a:buNone/>
            </a:pPr>
            <a:r>
              <a:rPr lang="tr-TR" sz="1600">
                <a:solidFill>
                  <a:srgbClr val="B0B0B0"/>
                </a:solidFill>
                <a:latin typeface="Trebuchet MS"/>
                <a:ea typeface="Trebuchet MS"/>
                <a:cs typeface="Trebuchet MS"/>
                <a:sym typeface="Trebuchet MS"/>
              </a:rPr>
              <a:t>Çay demlendikten sonra kalan çay posası, çöpe dökülmek yerine farklı alanlarda kullanılabilir.  </a:t>
            </a:r>
            <a:endParaRPr/>
          </a:p>
          <a:p>
            <a:pPr marL="0" marR="0" lvl="0" indent="0" algn="l" rtl="0">
              <a:spcBef>
                <a:spcPts val="0"/>
              </a:spcBef>
              <a:spcAft>
                <a:spcPts val="0"/>
              </a:spcAft>
              <a:buNone/>
            </a:pPr>
            <a:r>
              <a:rPr lang="tr-TR" sz="1600">
                <a:solidFill>
                  <a:srgbClr val="B0B0B0"/>
                </a:solidFill>
                <a:latin typeface="Trebuchet MS"/>
                <a:ea typeface="Trebuchet MS"/>
                <a:cs typeface="Trebuchet MS"/>
                <a:sym typeface="Trebuchet MS"/>
              </a:rPr>
              <a:t>Çay posası yüksek miktarda demir içerir. Bitkilerin toprağına karıştırılan çay posası bitkinin su ihtiyacını karşılayabildiği gibi, aynı zamanda doğal gübre görevi de görür. Aynı zamanda bitki toprağının havalanmasını da sağlar. </a:t>
            </a:r>
            <a:endParaRPr sz="1600">
              <a:solidFill>
                <a:srgbClr val="B0B0B0"/>
              </a:solidFill>
              <a:latin typeface="Trebuchet MS"/>
              <a:ea typeface="Trebuchet MS"/>
              <a:cs typeface="Trebuchet MS"/>
              <a:sym typeface="Trebuchet MS"/>
            </a:endParaRPr>
          </a:p>
          <a:p>
            <a:pPr marL="0" marR="0" lvl="0" indent="0" algn="l" rtl="0">
              <a:spcBef>
                <a:spcPts val="0"/>
              </a:spcBef>
              <a:spcAft>
                <a:spcPts val="0"/>
              </a:spcAft>
              <a:buNone/>
            </a:pPr>
            <a:endParaRPr sz="1600">
              <a:solidFill>
                <a:srgbClr val="B0B0B0"/>
              </a:solidFill>
              <a:latin typeface="Trebuchet MS"/>
              <a:ea typeface="Trebuchet MS"/>
              <a:cs typeface="Trebuchet MS"/>
              <a:sym typeface="Trebuchet MS"/>
            </a:endParaRPr>
          </a:p>
          <a:p>
            <a:pPr marL="0" marR="0" lvl="0" indent="0" algn="l" rtl="0">
              <a:spcBef>
                <a:spcPts val="0"/>
              </a:spcBef>
              <a:spcAft>
                <a:spcPts val="0"/>
              </a:spcAft>
              <a:buNone/>
            </a:pPr>
            <a:r>
              <a:rPr lang="tr-TR" sz="1600">
                <a:solidFill>
                  <a:srgbClr val="B0B0B0"/>
                </a:solidFill>
                <a:latin typeface="Trebuchet MS"/>
                <a:ea typeface="Trebuchet MS"/>
                <a:cs typeface="Trebuchet MS"/>
                <a:sym typeface="Trebuchet MS"/>
              </a:rPr>
              <a:t>Çay posasının kullanımı;</a:t>
            </a:r>
            <a:endParaRPr/>
          </a:p>
          <a:p>
            <a:pPr marL="0" marR="0" lvl="0" indent="0" algn="l" rtl="0">
              <a:spcBef>
                <a:spcPts val="0"/>
              </a:spcBef>
              <a:spcAft>
                <a:spcPts val="0"/>
              </a:spcAft>
              <a:buNone/>
            </a:pPr>
            <a:r>
              <a:rPr lang="tr-TR" sz="1600">
                <a:solidFill>
                  <a:srgbClr val="B0B0B0"/>
                </a:solidFill>
                <a:latin typeface="Trebuchet MS"/>
                <a:ea typeface="Trebuchet MS"/>
                <a:cs typeface="Trebuchet MS"/>
                <a:sym typeface="Trebuchet MS"/>
              </a:rPr>
              <a:t>1. Gün içinde demlenen çaylardan kalan posa, çöpe atılmak yerine bir saklama kabında biriktirilmektedir </a:t>
            </a:r>
            <a:endParaRPr/>
          </a:p>
          <a:p>
            <a:pPr marL="0" marR="0" lvl="0" indent="0" algn="l" rtl="0">
              <a:spcBef>
                <a:spcPts val="0"/>
              </a:spcBef>
              <a:spcAft>
                <a:spcPts val="0"/>
              </a:spcAft>
              <a:buNone/>
            </a:pPr>
            <a:r>
              <a:rPr lang="tr-TR" sz="1600">
                <a:solidFill>
                  <a:srgbClr val="B0B0B0"/>
                </a:solidFill>
                <a:latin typeface="Trebuchet MS"/>
                <a:ea typeface="Trebuchet MS"/>
                <a:cs typeface="Trebuchet MS"/>
                <a:sym typeface="Trebuchet MS"/>
              </a:rPr>
              <a:t>2. Biriktirilen çay posası gün sonunda peyzaj firması sorumlusuna teslim edilmektedir.</a:t>
            </a:r>
            <a:endParaRPr/>
          </a:p>
          <a:p>
            <a:pPr marL="0" marR="0" lvl="0" indent="0" algn="l" rtl="0">
              <a:spcBef>
                <a:spcPts val="0"/>
              </a:spcBef>
              <a:spcAft>
                <a:spcPts val="0"/>
              </a:spcAft>
              <a:buNone/>
            </a:pPr>
            <a:r>
              <a:rPr lang="tr-TR" sz="1600">
                <a:solidFill>
                  <a:srgbClr val="B0B0B0"/>
                </a:solidFill>
                <a:latin typeface="Trebuchet MS"/>
                <a:ea typeface="Trebuchet MS"/>
                <a:cs typeface="Trebuchet MS"/>
                <a:sym typeface="Trebuchet MS"/>
              </a:rPr>
              <a:t>3. Sorumlu ,çay posalarını toprak ile karıştırıp harmanlayarak ekim yapılacak alanda kullanılır. </a:t>
            </a:r>
            <a:endParaRPr/>
          </a:p>
          <a:p>
            <a:pPr marL="0" marR="0" lvl="0" indent="0" algn="l" rtl="0">
              <a:spcBef>
                <a:spcPts val="0"/>
              </a:spcBef>
              <a:spcAft>
                <a:spcPts val="0"/>
              </a:spcAft>
              <a:buNone/>
            </a:pPr>
            <a:r>
              <a:rPr lang="tr-TR" sz="1600">
                <a:solidFill>
                  <a:srgbClr val="B0B0B0"/>
                </a:solidFill>
                <a:latin typeface="Trebuchet MS"/>
                <a:ea typeface="Trebuchet MS"/>
                <a:cs typeface="Trebuchet MS"/>
                <a:sym typeface="Trebuchet MS"/>
              </a:rPr>
              <a:t> </a:t>
            </a:r>
            <a:endParaRPr/>
          </a:p>
          <a:p>
            <a:pPr marL="0" marR="0" lvl="0" indent="0" algn="l" rtl="0">
              <a:spcBef>
                <a:spcPts val="0"/>
              </a:spcBef>
              <a:spcAft>
                <a:spcPts val="0"/>
              </a:spcAft>
              <a:buNone/>
            </a:pPr>
            <a:r>
              <a:rPr lang="tr-TR" sz="1600">
                <a:solidFill>
                  <a:srgbClr val="B0B0B0"/>
                </a:solidFill>
                <a:latin typeface="Trebuchet MS"/>
                <a:ea typeface="Trebuchet MS"/>
                <a:cs typeface="Trebuchet MS"/>
                <a:sym typeface="Trebuchet MS"/>
              </a:rPr>
              <a:t>Bilgi Notu: Bunun yanı sıra toprağın su tutma kapasitesini arttırmakta ve havalanmasını sağlamaktadır. </a:t>
            </a:r>
            <a:endParaRPr/>
          </a:p>
          <a:p>
            <a:pPr marL="0" marR="0" lvl="0" indent="0" algn="l" rtl="0">
              <a:spcBef>
                <a:spcPts val="0"/>
              </a:spcBef>
              <a:spcAft>
                <a:spcPts val="0"/>
              </a:spcAft>
              <a:buNone/>
            </a:pPr>
            <a:r>
              <a:rPr lang="tr-TR" sz="1800">
                <a:solidFill>
                  <a:schemeClr val="dk1"/>
                </a:solidFill>
                <a:latin typeface="Trebuchet MS"/>
                <a:ea typeface="Trebuchet MS"/>
                <a:cs typeface="Trebuchet MS"/>
                <a:sym typeface="Trebuchet MS"/>
              </a:rPr>
              <a:t> </a:t>
            </a:r>
            <a:endParaRPr/>
          </a:p>
        </p:txBody>
      </p:sp>
      <p:pic>
        <p:nvPicPr>
          <p:cNvPr id="404" name="Google Shape;404;p36"/>
          <p:cNvPicPr preferRelativeResize="0"/>
          <p:nvPr/>
        </p:nvPicPr>
        <p:blipFill rotWithShape="1">
          <a:blip r:embed="rId5">
            <a:alphaModFix/>
          </a:blip>
          <a:srcRect/>
          <a:stretch/>
        </p:blipFill>
        <p:spPr>
          <a:xfrm>
            <a:off x="7572895" y="793866"/>
            <a:ext cx="1562793" cy="989214"/>
          </a:xfrm>
          <a:prstGeom prst="rect">
            <a:avLst/>
          </a:prstGeom>
          <a:solidFill>
            <a:srgbClr val="ECECEC"/>
          </a:solidFill>
          <a:ln w="1905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38"/>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spcBef>
                <a:spcPts val="0"/>
              </a:spcBef>
              <a:spcAft>
                <a:spcPts val="0"/>
              </a:spcAft>
              <a:buSzPct val="79999"/>
              <a:buNone/>
            </a:pPr>
            <a:r>
              <a:rPr lang="tr-TR" dirty="0"/>
              <a:t>       </a:t>
            </a:r>
            <a:endParaRPr dirty="0"/>
          </a:p>
          <a:p>
            <a:pPr marL="0" lvl="0" indent="0" algn="l" rtl="0">
              <a:spcBef>
                <a:spcPts val="1000"/>
              </a:spcBef>
              <a:spcAft>
                <a:spcPts val="0"/>
              </a:spcAft>
              <a:buSzPct val="79999"/>
              <a:buNone/>
            </a:pPr>
            <a:r>
              <a:rPr lang="tr-TR" dirty="0">
                <a:solidFill>
                  <a:srgbClr val="B0B0B0"/>
                </a:solidFill>
              </a:rPr>
              <a:t>         Tesis bahçemizde;</a:t>
            </a:r>
            <a:endParaRPr dirty="0"/>
          </a:p>
          <a:p>
            <a:pPr marL="0" lvl="0" indent="0" algn="l" rtl="0">
              <a:spcBef>
                <a:spcPts val="1000"/>
              </a:spcBef>
              <a:spcAft>
                <a:spcPts val="0"/>
              </a:spcAft>
              <a:buSzPct val="79999"/>
              <a:buNone/>
            </a:pPr>
            <a:endParaRPr dirty="0">
              <a:solidFill>
                <a:srgbClr val="B0B0B0"/>
              </a:solidFill>
            </a:endParaRPr>
          </a:p>
          <a:p>
            <a:pPr marL="342900" lvl="0" indent="-342900" algn="l" rtl="0">
              <a:spcBef>
                <a:spcPts val="1000"/>
              </a:spcBef>
              <a:spcAft>
                <a:spcPts val="0"/>
              </a:spcAft>
              <a:buSzPct val="79999"/>
              <a:buFont typeface="Noto Sans Symbols"/>
              <a:buChar char="⮚"/>
            </a:pPr>
            <a:r>
              <a:rPr lang="tr-TR" dirty="0">
                <a:solidFill>
                  <a:srgbClr val="B0B0B0"/>
                </a:solidFill>
              </a:rPr>
              <a:t>Kimyasal ilaçların kullanımı olabildiğince azaltılmış ve daha çok organik, çevre ve insan sağlığına ve doğada yaşayan canlılara zarar vermemek hedeflenmiştir.</a:t>
            </a:r>
            <a:endParaRPr dirty="0"/>
          </a:p>
          <a:p>
            <a:pPr marL="342900" lvl="0" indent="-342900" algn="l" rtl="0">
              <a:spcBef>
                <a:spcPts val="1000"/>
              </a:spcBef>
              <a:spcAft>
                <a:spcPts val="0"/>
              </a:spcAft>
              <a:buSzPct val="79999"/>
              <a:buFont typeface="Noto Sans Symbols"/>
              <a:buChar char="⮚"/>
            </a:pPr>
            <a:r>
              <a:rPr lang="tr-TR" dirty="0">
                <a:solidFill>
                  <a:srgbClr val="B0B0B0"/>
                </a:solidFill>
              </a:rPr>
              <a:t>Mümkün olduğunca organik gübre kullanımına geçilmiş olup kimyevi gübre kullanımı daha da azaltılmaya çalışılmaktadır</a:t>
            </a:r>
            <a:r>
              <a:rPr lang="tr-TR" dirty="0" smtClean="0">
                <a:solidFill>
                  <a:srgbClr val="B0B0B0"/>
                </a:solidFill>
              </a:rPr>
              <a:t>. Bahçe </a:t>
            </a:r>
            <a:r>
              <a:rPr lang="tr-TR" dirty="0">
                <a:solidFill>
                  <a:srgbClr val="B0B0B0"/>
                </a:solidFill>
              </a:rPr>
              <a:t>dikimlerinde mevsimlik bitkiler yerine çok yıllık bitkiler tercih edilmektedir.</a:t>
            </a:r>
            <a:endParaRPr dirty="0"/>
          </a:p>
          <a:p>
            <a:pPr marL="342900" lvl="0" indent="-342900" algn="l" rtl="0">
              <a:spcBef>
                <a:spcPts val="1000"/>
              </a:spcBef>
              <a:spcAft>
                <a:spcPts val="0"/>
              </a:spcAft>
              <a:buSzPct val="79999"/>
              <a:buFont typeface="Noto Sans Symbols"/>
              <a:buChar char="⮚"/>
            </a:pPr>
            <a:r>
              <a:rPr lang="tr-TR" dirty="0">
                <a:solidFill>
                  <a:srgbClr val="B0B0B0"/>
                </a:solidFill>
              </a:rPr>
              <a:t>Çevreye zararlı materyal kullanımları azaltılmış olup, (Bahçe ayraçları, plastik sulama ekipmanları) yerine metal ekipmanların kullanımı artırılmıştır. </a:t>
            </a:r>
            <a:endParaRPr lang="tr-TR" dirty="0" smtClean="0">
              <a:solidFill>
                <a:srgbClr val="B0B0B0"/>
              </a:solidFill>
            </a:endParaRPr>
          </a:p>
          <a:p>
            <a:pPr marL="342900" lvl="0" indent="-342900" algn="l" rtl="0">
              <a:spcBef>
                <a:spcPts val="1000"/>
              </a:spcBef>
              <a:spcAft>
                <a:spcPts val="0"/>
              </a:spcAft>
              <a:buSzPct val="79999"/>
              <a:buFont typeface="Noto Sans Symbols"/>
              <a:buChar char="⮚"/>
            </a:pPr>
            <a:r>
              <a:rPr lang="tr-TR" dirty="0" smtClean="0">
                <a:solidFill>
                  <a:srgbClr val="B0B0B0"/>
                </a:solidFill>
              </a:rPr>
              <a:t>İç </a:t>
            </a:r>
            <a:r>
              <a:rPr lang="tr-TR" dirty="0">
                <a:solidFill>
                  <a:srgbClr val="B0B0B0"/>
                </a:solidFill>
              </a:rPr>
              <a:t>mekan ve dış mekan havayı temizleme özelliği olan bitkiler çoğaltıldı. </a:t>
            </a:r>
            <a:r>
              <a:rPr lang="tr-TR" dirty="0" smtClean="0">
                <a:solidFill>
                  <a:srgbClr val="B0B0B0"/>
                </a:solidFill>
              </a:rPr>
              <a:t>( </a:t>
            </a:r>
            <a:r>
              <a:rPr lang="tr-TR" dirty="0" err="1" smtClean="0">
                <a:solidFill>
                  <a:srgbClr val="B0B0B0"/>
                </a:solidFill>
              </a:rPr>
              <a:t>Yucca</a:t>
            </a:r>
            <a:r>
              <a:rPr lang="tr-TR" dirty="0" smtClean="0">
                <a:solidFill>
                  <a:srgbClr val="B0B0B0"/>
                </a:solidFill>
              </a:rPr>
              <a:t> </a:t>
            </a:r>
            <a:r>
              <a:rPr lang="tr-TR" dirty="0" err="1">
                <a:solidFill>
                  <a:srgbClr val="B0B0B0"/>
                </a:solidFill>
              </a:rPr>
              <a:t>gigantea</a:t>
            </a:r>
            <a:r>
              <a:rPr lang="tr-TR" dirty="0">
                <a:solidFill>
                  <a:srgbClr val="B0B0B0"/>
                </a:solidFill>
              </a:rPr>
              <a:t>, </a:t>
            </a:r>
            <a:r>
              <a:rPr lang="tr-TR" dirty="0" err="1">
                <a:solidFill>
                  <a:srgbClr val="B0B0B0"/>
                </a:solidFill>
              </a:rPr>
              <a:t>Strelitzia</a:t>
            </a:r>
            <a:r>
              <a:rPr lang="tr-TR" dirty="0">
                <a:solidFill>
                  <a:srgbClr val="B0B0B0"/>
                </a:solidFill>
              </a:rPr>
              <a:t> </a:t>
            </a:r>
            <a:r>
              <a:rPr lang="tr-TR" dirty="0" err="1">
                <a:solidFill>
                  <a:srgbClr val="B0B0B0"/>
                </a:solidFill>
              </a:rPr>
              <a:t>nicolai</a:t>
            </a:r>
            <a:r>
              <a:rPr lang="tr-TR" dirty="0">
                <a:solidFill>
                  <a:srgbClr val="B0B0B0"/>
                </a:solidFill>
              </a:rPr>
              <a:t>, </a:t>
            </a:r>
            <a:r>
              <a:rPr lang="tr-TR" dirty="0" err="1">
                <a:solidFill>
                  <a:srgbClr val="B0B0B0"/>
                </a:solidFill>
              </a:rPr>
              <a:t>Cereus</a:t>
            </a:r>
            <a:r>
              <a:rPr lang="tr-TR" dirty="0">
                <a:solidFill>
                  <a:srgbClr val="B0B0B0"/>
                </a:solidFill>
              </a:rPr>
              <a:t> </a:t>
            </a:r>
            <a:r>
              <a:rPr lang="tr-TR" dirty="0" err="1" smtClean="0">
                <a:solidFill>
                  <a:srgbClr val="B0B0B0"/>
                </a:solidFill>
              </a:rPr>
              <a:t>jamacaru</a:t>
            </a:r>
            <a:r>
              <a:rPr lang="tr-TR" dirty="0" smtClean="0">
                <a:solidFill>
                  <a:srgbClr val="B0B0B0"/>
                </a:solidFill>
              </a:rPr>
              <a:t> ,</a:t>
            </a:r>
            <a:r>
              <a:rPr lang="tr-TR" dirty="0" err="1" smtClean="0">
                <a:solidFill>
                  <a:srgbClr val="B0B0B0"/>
                </a:solidFill>
              </a:rPr>
              <a:t>Ficus</a:t>
            </a:r>
            <a:r>
              <a:rPr lang="tr-TR" dirty="0" smtClean="0">
                <a:solidFill>
                  <a:srgbClr val="B0B0B0"/>
                </a:solidFill>
              </a:rPr>
              <a:t> gibi)</a:t>
            </a:r>
            <a:endParaRPr dirty="0"/>
          </a:p>
          <a:p>
            <a:pPr marL="342900" lvl="0" indent="-342900" algn="l" rtl="0">
              <a:spcBef>
                <a:spcPts val="1000"/>
              </a:spcBef>
              <a:spcAft>
                <a:spcPts val="0"/>
              </a:spcAft>
              <a:buSzPct val="79999"/>
              <a:buFont typeface="Noto Sans Symbols"/>
              <a:buChar char="⮚"/>
            </a:pPr>
            <a:r>
              <a:rPr lang="tr-TR" dirty="0">
                <a:solidFill>
                  <a:srgbClr val="B0B0B0"/>
                </a:solidFill>
              </a:rPr>
              <a:t>Zararlı böceklerin uzaklaştırılması için adaçayı, biberiye ve reyhan gibi bitkiler dikildi.</a:t>
            </a:r>
            <a:endParaRPr dirty="0">
              <a:solidFill>
                <a:srgbClr val="B0B0B0"/>
              </a:solidFill>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6524" y="168160"/>
            <a:ext cx="1771600" cy="2517288"/>
          </a:xfrm>
          <a:prstGeom prst="rect">
            <a:avLst/>
          </a:prstGeom>
          <a:ln>
            <a:noFill/>
          </a:ln>
          <a:effectLst>
            <a:softEdge rad="112500"/>
          </a:effectLst>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635" y="317633"/>
            <a:ext cx="5467148" cy="2021306"/>
          </a:xfrm>
          <a:prstGeom prst="rect">
            <a:avLst/>
          </a:prstGeom>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39"/>
          <p:cNvSpPr txBox="1">
            <a:spLocks noGrp="1"/>
          </p:cNvSpPr>
          <p:nvPr>
            <p:ph type="title"/>
          </p:nvPr>
        </p:nvSpPr>
        <p:spPr>
          <a:xfrm>
            <a:off x="3394693" y="487628"/>
            <a:ext cx="5234478" cy="5627716"/>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B0B0B0"/>
              </a:buClr>
              <a:buSzPts val="1600"/>
              <a:buFont typeface="Trebuchet MS"/>
              <a:buNone/>
            </a:pPr>
            <a:r>
              <a:rPr lang="tr-TR" sz="1600" dirty="0">
                <a:solidFill>
                  <a:srgbClr val="B0B0B0"/>
                </a:solidFill>
              </a:rPr>
              <a:t/>
            </a:r>
            <a:br>
              <a:rPr lang="tr-TR" sz="1600" dirty="0">
                <a:solidFill>
                  <a:srgbClr val="B0B0B0"/>
                </a:solidFill>
              </a:rPr>
            </a:br>
            <a:r>
              <a:rPr lang="tr-TR" sz="1600" dirty="0">
                <a:solidFill>
                  <a:srgbClr val="B0B0B0"/>
                </a:solidFill>
              </a:rPr>
              <a:t/>
            </a:r>
            <a:br>
              <a:rPr lang="tr-TR" sz="1600" dirty="0">
                <a:solidFill>
                  <a:srgbClr val="B0B0B0"/>
                </a:solidFill>
              </a:rPr>
            </a:br>
            <a:r>
              <a:rPr lang="tr-TR" sz="1600" dirty="0">
                <a:solidFill>
                  <a:srgbClr val="B0B0B0"/>
                </a:solidFill>
              </a:rPr>
              <a:t/>
            </a:r>
            <a:br>
              <a:rPr lang="tr-TR" sz="1600" dirty="0">
                <a:solidFill>
                  <a:srgbClr val="B0B0B0"/>
                </a:solidFill>
              </a:rPr>
            </a:br>
            <a:r>
              <a:rPr lang="tr-TR" sz="1600" dirty="0">
                <a:solidFill>
                  <a:srgbClr val="B0B0B0"/>
                </a:solidFill>
              </a:rPr>
              <a:t/>
            </a:r>
            <a:br>
              <a:rPr lang="tr-TR" sz="1600" dirty="0">
                <a:solidFill>
                  <a:srgbClr val="B0B0B0"/>
                </a:solidFill>
              </a:rPr>
            </a:br>
            <a:r>
              <a:rPr lang="tr-TR" sz="1600" dirty="0">
                <a:solidFill>
                  <a:srgbClr val="B0B0B0"/>
                </a:solidFill>
              </a:rPr>
              <a:t/>
            </a:r>
            <a:br>
              <a:rPr lang="tr-TR" sz="1600" dirty="0">
                <a:solidFill>
                  <a:srgbClr val="B0B0B0"/>
                </a:solidFill>
              </a:rPr>
            </a:br>
            <a:r>
              <a:rPr lang="tr-TR" sz="1600" dirty="0">
                <a:solidFill>
                  <a:srgbClr val="B0B0B0"/>
                </a:solidFill>
              </a:rPr>
              <a:t/>
            </a:r>
            <a:br>
              <a:rPr lang="tr-TR" sz="1600" dirty="0">
                <a:solidFill>
                  <a:srgbClr val="B0B0B0"/>
                </a:solidFill>
              </a:rPr>
            </a:br>
            <a:r>
              <a:rPr lang="tr-TR" sz="1600" dirty="0">
                <a:solidFill>
                  <a:srgbClr val="B0B0B0"/>
                </a:solidFill>
              </a:rPr>
              <a:t/>
            </a:r>
            <a:br>
              <a:rPr lang="tr-TR" sz="1600" dirty="0">
                <a:solidFill>
                  <a:srgbClr val="B0B0B0"/>
                </a:solidFill>
              </a:rPr>
            </a:br>
            <a:r>
              <a:rPr lang="tr-TR" sz="1600" dirty="0" smtClean="0">
                <a:solidFill>
                  <a:srgbClr val="B0B0B0"/>
                </a:solidFill>
              </a:rPr>
              <a:t/>
            </a:r>
            <a:br>
              <a:rPr lang="tr-TR" sz="1600" dirty="0" smtClean="0">
                <a:solidFill>
                  <a:srgbClr val="B0B0B0"/>
                </a:solidFill>
              </a:rPr>
            </a:br>
            <a:r>
              <a:rPr lang="tr-TR" sz="1600" dirty="0">
                <a:solidFill>
                  <a:srgbClr val="B0B0B0"/>
                </a:solidFill>
              </a:rPr>
              <a:t/>
            </a:r>
            <a:br>
              <a:rPr lang="tr-TR" sz="1600" dirty="0">
                <a:solidFill>
                  <a:srgbClr val="B0B0B0"/>
                </a:solidFill>
              </a:rPr>
            </a:br>
            <a:r>
              <a:rPr lang="tr-TR" sz="1400" dirty="0" smtClean="0">
                <a:solidFill>
                  <a:srgbClr val="B0B0B0"/>
                </a:solidFill>
              </a:rPr>
              <a:t>Villa </a:t>
            </a:r>
            <a:r>
              <a:rPr lang="tr-TR" sz="1400" dirty="0">
                <a:solidFill>
                  <a:srgbClr val="B0B0B0"/>
                </a:solidFill>
              </a:rPr>
              <a:t>Sunflower </a:t>
            </a:r>
            <a:r>
              <a:rPr lang="tr-TR" sz="1400" dirty="0" err="1" smtClean="0">
                <a:solidFill>
                  <a:srgbClr val="B0B0B0"/>
                </a:solidFill>
              </a:rPr>
              <a:t>Beach</a:t>
            </a:r>
            <a:r>
              <a:rPr lang="tr-TR" sz="1400" dirty="0" smtClean="0">
                <a:solidFill>
                  <a:srgbClr val="B0B0B0"/>
                </a:solidFill>
              </a:rPr>
              <a:t> Hotel </a:t>
            </a:r>
            <a:r>
              <a:rPr lang="tr-TR" sz="1400" dirty="0">
                <a:solidFill>
                  <a:srgbClr val="B0B0B0"/>
                </a:solidFill>
              </a:rPr>
              <a:t>olarak ,bahçemizde hem doğal mirası korumak adına </a:t>
            </a:r>
            <a:r>
              <a:rPr lang="tr-TR" sz="1400" dirty="0" err="1">
                <a:solidFill>
                  <a:srgbClr val="B0B0B0"/>
                </a:solidFill>
              </a:rPr>
              <a:t>hemde</a:t>
            </a:r>
            <a:r>
              <a:rPr lang="tr-TR" sz="1400" dirty="0">
                <a:solidFill>
                  <a:srgbClr val="B0B0B0"/>
                </a:solidFill>
              </a:rPr>
              <a:t> kendi kültürümüzü tanıtmak amaçlı </a:t>
            </a:r>
            <a:r>
              <a:rPr lang="tr-TR" sz="1400" dirty="0" smtClean="0">
                <a:solidFill>
                  <a:srgbClr val="B0B0B0"/>
                </a:solidFill>
              </a:rPr>
              <a:t>testi saksılar içerisinde peyzaj sunumlarımız bulunmaktadır</a:t>
            </a:r>
            <a:r>
              <a:rPr lang="tr-TR" sz="1400" dirty="0">
                <a:solidFill>
                  <a:srgbClr val="B0B0B0"/>
                </a:solidFill>
              </a:rPr>
              <a:t>. </a:t>
            </a:r>
            <a:r>
              <a:rPr lang="tr-TR" sz="1400" dirty="0" smtClean="0">
                <a:solidFill>
                  <a:srgbClr val="B0B0B0"/>
                </a:solidFill>
              </a:rPr>
              <a:t>Alanya bölgesine özgü Muz ağaçları ve zeytin ağaçları bahçemizde mevcuttur .</a:t>
            </a:r>
            <a:r>
              <a:rPr lang="tr-TR" sz="1400" dirty="0">
                <a:solidFill>
                  <a:srgbClr val="B0B0B0"/>
                </a:solidFill>
              </a:rPr>
              <a:t/>
            </a:r>
            <a:br>
              <a:rPr lang="tr-TR" sz="1400" dirty="0">
                <a:solidFill>
                  <a:srgbClr val="B0B0B0"/>
                </a:solidFill>
              </a:rPr>
            </a:br>
            <a:r>
              <a:rPr lang="tr-TR" sz="1400" dirty="0">
                <a:solidFill>
                  <a:srgbClr val="B0B0B0"/>
                </a:solidFill>
              </a:rPr>
              <a:t/>
            </a:r>
            <a:br>
              <a:rPr lang="tr-TR" sz="1400" dirty="0">
                <a:solidFill>
                  <a:srgbClr val="B0B0B0"/>
                </a:solidFill>
              </a:rPr>
            </a:br>
            <a:r>
              <a:rPr lang="tr-TR" sz="1400" dirty="0">
                <a:solidFill>
                  <a:srgbClr val="B0B0B0"/>
                </a:solidFill>
              </a:rPr>
              <a:t>T</a:t>
            </a:r>
            <a:r>
              <a:rPr lang="tr-TR" sz="1400" dirty="0" smtClean="0">
                <a:solidFill>
                  <a:srgbClr val="B0B0B0"/>
                </a:solidFill>
              </a:rPr>
              <a:t>esis </a:t>
            </a:r>
            <a:r>
              <a:rPr lang="tr-TR" sz="1400" dirty="0">
                <a:solidFill>
                  <a:srgbClr val="B0B0B0"/>
                </a:solidFill>
              </a:rPr>
              <a:t>olarak bizlerde gerekli </a:t>
            </a:r>
            <a:r>
              <a:rPr lang="tr-TR" sz="1400" dirty="0" smtClean="0">
                <a:solidFill>
                  <a:srgbClr val="B0B0B0"/>
                </a:solidFill>
              </a:rPr>
              <a:t>bahçe ve peyzaj bakımını sağlayarak ,doğal </a:t>
            </a:r>
            <a:r>
              <a:rPr lang="tr-TR" sz="1400" dirty="0">
                <a:solidFill>
                  <a:srgbClr val="B0B0B0"/>
                </a:solidFill>
              </a:rPr>
              <a:t>hayatı koruma ve kültürel mirasa katkı sağlamak amaçlı misafirlerimizin  beğenisine sunmuş bulunmaktayız .</a:t>
            </a:r>
            <a:endParaRPr sz="1400" dirty="0">
              <a:solidFill>
                <a:srgbClr val="B0B0B0"/>
              </a:solidFill>
            </a:endParaRPr>
          </a:p>
        </p:txBody>
      </p:sp>
      <p:pic>
        <p:nvPicPr>
          <p:cNvPr id="4" name="Resim 3"/>
          <p:cNvPicPr>
            <a:picLocks noChangeAspect="1"/>
          </p:cNvPicPr>
          <p:nvPr/>
        </p:nvPicPr>
        <p:blipFill>
          <a:blip r:embed="rId3"/>
          <a:stretch>
            <a:fillRect/>
          </a:stretch>
        </p:blipFill>
        <p:spPr>
          <a:xfrm>
            <a:off x="721203" y="243109"/>
            <a:ext cx="4858933" cy="2078916"/>
          </a:xfrm>
          <a:prstGeom prst="rect">
            <a:avLst/>
          </a:prstGeom>
          <a:ln>
            <a:noFill/>
          </a:ln>
          <a:effectLst>
            <a:softEdge rad="112500"/>
          </a:effectLst>
        </p:spPr>
      </p:pic>
      <p:pic>
        <p:nvPicPr>
          <p:cNvPr id="5" name="Resi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03" y="2512194"/>
            <a:ext cx="2541621" cy="4066310"/>
          </a:xfrm>
          <a:prstGeom prst="rect">
            <a:avLst/>
          </a:prstGeom>
          <a:ln>
            <a:noFill/>
          </a:ln>
          <a:effectLst>
            <a:softEdge rad="112500"/>
          </a:effectLst>
        </p:spPr>
      </p:pic>
      <p:pic>
        <p:nvPicPr>
          <p:cNvPr id="6" name="Resim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2862" y="4706754"/>
            <a:ext cx="3812699" cy="2054994"/>
          </a:xfrm>
          <a:prstGeom prst="rect">
            <a:avLst/>
          </a:prstGeom>
          <a:ln>
            <a:noFill/>
          </a:ln>
          <a:effectLst>
            <a:softEdge rad="112500"/>
          </a:effectLst>
        </p:spPr>
      </p:pic>
      <p:pic>
        <p:nvPicPr>
          <p:cNvPr id="7" name="Resim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93195" y="89104"/>
            <a:ext cx="2468757" cy="2608447"/>
          </a:xfrm>
          <a:prstGeom prst="rect">
            <a:avLst/>
          </a:prstGeom>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37"/>
          <p:cNvSpPr txBox="1">
            <a:spLocks noGrp="1"/>
          </p:cNvSpPr>
          <p:nvPr>
            <p:ph type="title"/>
          </p:nvPr>
        </p:nvSpPr>
        <p:spPr>
          <a:xfrm>
            <a:off x="415636" y="191193"/>
            <a:ext cx="8958118" cy="186205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05 BÖLÜM</a:t>
            </a:r>
            <a:br>
              <a:rPr lang="tr-TR"/>
            </a:br>
            <a:r>
              <a:rPr lang="tr-TR"/>
              <a:t>DOĞAL HAYATI KORUMA VE KÜLTÜREL MİRAS</a:t>
            </a:r>
            <a:endParaRPr/>
          </a:p>
        </p:txBody>
      </p:sp>
      <p:pic>
        <p:nvPicPr>
          <p:cNvPr id="410" name="Google Shape;410;p37"/>
          <p:cNvPicPr preferRelativeResize="0">
            <a:picLocks noGrp="1"/>
          </p:cNvPicPr>
          <p:nvPr>
            <p:ph type="body" idx="1"/>
          </p:nvPr>
        </p:nvPicPr>
        <p:blipFill rotWithShape="1">
          <a:blip r:embed="rId3">
            <a:alphaModFix/>
          </a:blip>
          <a:srcRect/>
          <a:stretch/>
        </p:blipFill>
        <p:spPr>
          <a:xfrm>
            <a:off x="4850142" y="1537238"/>
            <a:ext cx="4523612" cy="1550748"/>
          </a:xfrm>
          <a:prstGeom prst="rect">
            <a:avLst/>
          </a:prstGeom>
          <a:ln>
            <a:noFill/>
          </a:ln>
          <a:effectLst>
            <a:softEdge rad="112500"/>
          </a:effectLst>
        </p:spPr>
      </p:pic>
      <p:pic>
        <p:nvPicPr>
          <p:cNvPr id="411" name="Google Shape;411;p37"/>
          <p:cNvPicPr preferRelativeResize="0"/>
          <p:nvPr/>
        </p:nvPicPr>
        <p:blipFill rotWithShape="1">
          <a:blip r:embed="rId4">
            <a:alphaModFix/>
          </a:blip>
          <a:srcRect/>
          <a:stretch/>
        </p:blipFill>
        <p:spPr>
          <a:xfrm>
            <a:off x="632876" y="4552880"/>
            <a:ext cx="3548426" cy="2170305"/>
          </a:xfrm>
          <a:prstGeom prst="rect">
            <a:avLst/>
          </a:prstGeom>
          <a:ln>
            <a:noFill/>
          </a:ln>
          <a:effectLst>
            <a:softEdge rad="112500"/>
          </a:effectLst>
        </p:spPr>
      </p:pic>
      <p:pic>
        <p:nvPicPr>
          <p:cNvPr id="412" name="Google Shape;412;p37"/>
          <p:cNvPicPr preferRelativeResize="0"/>
          <p:nvPr/>
        </p:nvPicPr>
        <p:blipFill rotWithShape="1">
          <a:blip r:embed="rId5">
            <a:alphaModFix/>
          </a:blip>
          <a:srcRect/>
          <a:stretch/>
        </p:blipFill>
        <p:spPr>
          <a:xfrm>
            <a:off x="5037512" y="3244294"/>
            <a:ext cx="3840481" cy="1594017"/>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pic>
        <p:nvPicPr>
          <p:cNvPr id="413" name="Google Shape;413;p37"/>
          <p:cNvPicPr preferRelativeResize="0"/>
          <p:nvPr/>
        </p:nvPicPr>
        <p:blipFill rotWithShape="1">
          <a:blip r:embed="rId6">
            <a:alphaModFix/>
          </a:blip>
          <a:srcRect/>
          <a:stretch/>
        </p:blipFill>
        <p:spPr>
          <a:xfrm>
            <a:off x="415635" y="2312612"/>
            <a:ext cx="3283528" cy="1846082"/>
          </a:xfrm>
          <a:prstGeom prst="rect">
            <a:avLst/>
          </a:prstGeom>
          <a:ln>
            <a:noFill/>
          </a:ln>
          <a:effectLst>
            <a:softEdge rad="112500"/>
          </a:effectLst>
        </p:spPr>
      </p:pic>
      <p:pic>
        <p:nvPicPr>
          <p:cNvPr id="414" name="Google Shape;414;p37"/>
          <p:cNvPicPr preferRelativeResize="0"/>
          <p:nvPr/>
        </p:nvPicPr>
        <p:blipFill rotWithShape="1">
          <a:blip r:embed="rId7">
            <a:alphaModFix/>
          </a:blip>
          <a:srcRect/>
          <a:stretch/>
        </p:blipFill>
        <p:spPr>
          <a:xfrm>
            <a:off x="4578235" y="5153576"/>
            <a:ext cx="2728652" cy="1569609"/>
          </a:xfrm>
          <a:prstGeom prst="rect">
            <a:avLst/>
          </a:prstGeom>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sp>
        <p:nvSpPr>
          <p:cNvPr id="435" name="Google Shape;435;p40"/>
          <p:cNvSpPr txBox="1">
            <a:spLocks noGrp="1"/>
          </p:cNvSpPr>
          <p:nvPr>
            <p:ph type="title"/>
          </p:nvPr>
        </p:nvSpPr>
        <p:spPr>
          <a:xfrm>
            <a:off x="515389" y="609600"/>
            <a:ext cx="8758613" cy="628996"/>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DOĞAL HAYATI KORUMA VE KÜLTÜREL MİRAS</a:t>
            </a:r>
            <a:endParaRPr/>
          </a:p>
        </p:txBody>
      </p:sp>
      <p:sp>
        <p:nvSpPr>
          <p:cNvPr id="436" name="Google Shape;436;p40"/>
          <p:cNvSpPr txBox="1">
            <a:spLocks noGrp="1"/>
          </p:cNvSpPr>
          <p:nvPr>
            <p:ph type="body" idx="1"/>
          </p:nvPr>
        </p:nvSpPr>
        <p:spPr>
          <a:xfrm>
            <a:off x="581891" y="1546167"/>
            <a:ext cx="8692111" cy="449519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tr-TR" sz="1400">
                <a:solidFill>
                  <a:schemeClr val="accent2"/>
                </a:solidFill>
              </a:rPr>
              <a:t>Alanya</a:t>
            </a:r>
            <a:r>
              <a:rPr lang="tr-TR" sz="2000">
                <a:solidFill>
                  <a:schemeClr val="accent2"/>
                </a:solidFill>
              </a:rPr>
              <a:t> </a:t>
            </a:r>
            <a:r>
              <a:rPr lang="tr-TR" sz="1400">
                <a:solidFill>
                  <a:schemeClr val="accent2"/>
                </a:solidFill>
              </a:rPr>
              <a:t>Kalesi</a:t>
            </a:r>
            <a:r>
              <a:rPr lang="tr-TR" sz="2000">
                <a:solidFill>
                  <a:schemeClr val="accent2"/>
                </a:solidFill>
              </a:rPr>
              <a:t> </a:t>
            </a:r>
            <a:endParaRPr/>
          </a:p>
          <a:p>
            <a:pPr marL="0" lvl="0" indent="0" algn="l" rtl="0">
              <a:spcBef>
                <a:spcPts val="1000"/>
              </a:spcBef>
              <a:spcAft>
                <a:spcPts val="0"/>
              </a:spcAft>
              <a:buSzPts val="1120"/>
              <a:buNone/>
            </a:pPr>
            <a:r>
              <a:rPr lang="tr-TR" sz="1400">
                <a:solidFill>
                  <a:srgbClr val="B0B0B0"/>
                </a:solidFill>
              </a:rPr>
              <a:t>6km uzunlukta surlar tarafından çevrilmiş, 10 hektarlık bir yarımada üzerinde bulunan Alanya Kalesi; Helenistik, Roma, Bizans, Selçuklu ve Osmanlı medeniyetlerine ev sahipliği yapmıştır.</a:t>
            </a:r>
            <a:endParaRPr/>
          </a:p>
          <a:p>
            <a:pPr marL="0" lvl="0" indent="0" algn="l" rtl="0">
              <a:spcBef>
                <a:spcPts val="1000"/>
              </a:spcBef>
              <a:spcAft>
                <a:spcPts val="0"/>
              </a:spcAft>
              <a:buSzPts val="1120"/>
              <a:buNone/>
            </a:pPr>
            <a:r>
              <a:rPr lang="tr-TR" sz="1400">
                <a:solidFill>
                  <a:srgbClr val="B0B0B0"/>
                </a:solidFill>
              </a:rPr>
              <a:t>İlk kuruluş tarihinin ve kimler tarafından kurulduğu kesin olarak bilinmeyen Alanya’dan, ilk olarak M.Ö IV. yüzyılda coğrafyacı Scylax, Korakesion (Coracesium) olarak söz eder. Strabon; Korakesion’u Kilikya’ya batıdan girildiği zaman, ilk görünen şehir olarak tanımlar ve zaptedilmesi güç çok dik bir kaya üzerinde kurulmuş olduğunu belirtir.</a:t>
            </a:r>
            <a:endParaRPr/>
          </a:p>
        </p:txBody>
      </p:sp>
      <p:pic>
        <p:nvPicPr>
          <p:cNvPr id="437" name="Google Shape;437;p40"/>
          <p:cNvPicPr preferRelativeResize="0"/>
          <p:nvPr/>
        </p:nvPicPr>
        <p:blipFill rotWithShape="1">
          <a:blip r:embed="rId3">
            <a:alphaModFix/>
          </a:blip>
          <a:srcRect/>
          <a:stretch/>
        </p:blipFill>
        <p:spPr>
          <a:xfrm>
            <a:off x="1837114" y="3793764"/>
            <a:ext cx="5128952" cy="2707958"/>
          </a:xfrm>
          <a:prstGeom prst="rect">
            <a:avLst/>
          </a:prstGeom>
          <a:ln>
            <a:noFill/>
          </a:ln>
          <a:effectLst>
            <a:softEdge rad="112500"/>
          </a:effec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41"/>
          <p:cNvSpPr txBox="1">
            <a:spLocks noGrp="1"/>
          </p:cNvSpPr>
          <p:nvPr>
            <p:ph type="title"/>
          </p:nvPr>
        </p:nvSpPr>
        <p:spPr>
          <a:xfrm>
            <a:off x="677334" y="609600"/>
            <a:ext cx="8596668" cy="828502"/>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DOĞAL HAYATI KORUMA VE KÜLTÜREL MİRAS</a:t>
            </a:r>
            <a:endParaRPr/>
          </a:p>
        </p:txBody>
      </p:sp>
      <p:sp>
        <p:nvSpPr>
          <p:cNvPr id="443" name="Google Shape;443;p41"/>
          <p:cNvSpPr txBox="1">
            <a:spLocks noGrp="1"/>
          </p:cNvSpPr>
          <p:nvPr>
            <p:ph type="body" idx="1"/>
          </p:nvPr>
        </p:nvSpPr>
        <p:spPr>
          <a:xfrm>
            <a:off x="677334" y="1221971"/>
            <a:ext cx="8596668" cy="481939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280"/>
              <a:buNone/>
            </a:pPr>
            <a:r>
              <a:rPr lang="tr-TR" sz="1600" dirty="0">
                <a:solidFill>
                  <a:schemeClr val="accent2"/>
                </a:solidFill>
              </a:rPr>
              <a:t>Alanya Kalesi </a:t>
            </a:r>
            <a:endParaRPr sz="1600" dirty="0">
              <a:solidFill>
                <a:schemeClr val="accent2"/>
              </a:solidFill>
            </a:endParaRPr>
          </a:p>
          <a:p>
            <a:pPr marL="0" lvl="0" indent="0" algn="l" rtl="0">
              <a:spcBef>
                <a:spcPts val="1000"/>
              </a:spcBef>
              <a:spcAft>
                <a:spcPts val="0"/>
              </a:spcAft>
              <a:buSzPts val="1120"/>
              <a:buNone/>
            </a:pPr>
            <a:r>
              <a:rPr lang="tr-TR" sz="1400" dirty="0">
                <a:solidFill>
                  <a:srgbClr val="B0B0B0"/>
                </a:solidFill>
              </a:rPr>
              <a:t>Alanya Kalesi, Antalya'nın ilçesi Alanya'nın simgelerinden biri olan kale. Denizden yaklaşık olarak 250 metre kadar yükselen bir yarımada üzerinde bulunmaktadır. Surlarının uzunluğu toplam olarak 6,5 kilometredir. Surlardan geçen yol Eski dönemlerde </a:t>
            </a:r>
            <a:r>
              <a:rPr lang="tr-TR" sz="1400" dirty="0" err="1">
                <a:solidFill>
                  <a:srgbClr val="B0B0B0"/>
                </a:solidFill>
              </a:rPr>
              <a:t>Kandeleri</a:t>
            </a:r>
            <a:r>
              <a:rPr lang="tr-TR" sz="1400" dirty="0">
                <a:solidFill>
                  <a:srgbClr val="B0B0B0"/>
                </a:solidFill>
              </a:rPr>
              <a:t> olarak adlandırılan Alanya yerleşimine kale Helenistik dönemde inşa edilmiştir. Günümüzdeki tarihi dokusu 13.yüzyıl Selçuklu eseri olan kalenin tarihi Helenistik döneme kadar inmektedir. Kale, 1221 yılında kenti alıp yeniden inşa ettiren Selçuklu Sultanı I. Alaeddin Keykubad tarafından yaptırılmıştır. Kalede toplam 83 kule ve 140 burç vardır. </a:t>
            </a:r>
            <a:endParaRPr dirty="0"/>
          </a:p>
          <a:p>
            <a:pPr marL="0" lvl="0" indent="0" algn="l" rtl="0">
              <a:spcBef>
                <a:spcPts val="1000"/>
              </a:spcBef>
              <a:spcAft>
                <a:spcPts val="0"/>
              </a:spcAft>
              <a:buSzPts val="1120"/>
              <a:buNone/>
            </a:pPr>
            <a:r>
              <a:rPr lang="tr-TR" sz="1400" dirty="0">
                <a:solidFill>
                  <a:srgbClr val="B0B0B0"/>
                </a:solidFill>
              </a:rPr>
              <a:t>Villa </a:t>
            </a:r>
            <a:r>
              <a:rPr lang="tr-TR" sz="1400" dirty="0" err="1">
                <a:solidFill>
                  <a:srgbClr val="B0B0B0"/>
                </a:solidFill>
              </a:rPr>
              <a:t>Sunflower</a:t>
            </a:r>
            <a:r>
              <a:rPr lang="tr-TR" sz="1400" dirty="0">
                <a:solidFill>
                  <a:srgbClr val="B0B0B0"/>
                </a:solidFill>
              </a:rPr>
              <a:t> </a:t>
            </a:r>
            <a:r>
              <a:rPr lang="tr-TR" sz="1400" dirty="0" err="1">
                <a:solidFill>
                  <a:srgbClr val="B0B0B0"/>
                </a:solidFill>
              </a:rPr>
              <a:t>Beach</a:t>
            </a:r>
            <a:r>
              <a:rPr lang="tr-TR" sz="1400" dirty="0">
                <a:solidFill>
                  <a:srgbClr val="B0B0B0"/>
                </a:solidFill>
              </a:rPr>
              <a:t> Hotel’ e mesafesi: 15,8 km</a:t>
            </a:r>
            <a:endParaRPr dirty="0"/>
          </a:p>
          <a:p>
            <a:pPr marL="0" lvl="0" indent="0" algn="l" rtl="0">
              <a:spcBef>
                <a:spcPts val="1000"/>
              </a:spcBef>
              <a:spcAft>
                <a:spcPts val="0"/>
              </a:spcAft>
              <a:buSzPts val="1280"/>
              <a:buNone/>
            </a:pPr>
            <a:endParaRPr sz="1600" dirty="0">
              <a:solidFill>
                <a:schemeClr val="accent2"/>
              </a:solidFill>
            </a:endParaRPr>
          </a:p>
          <a:p>
            <a:pPr marL="0" lvl="0" indent="0" algn="l" rtl="0">
              <a:spcBef>
                <a:spcPts val="1000"/>
              </a:spcBef>
              <a:spcAft>
                <a:spcPts val="0"/>
              </a:spcAft>
              <a:buSzPts val="1280"/>
              <a:buNone/>
            </a:pPr>
            <a:endParaRPr sz="1600" dirty="0">
              <a:solidFill>
                <a:schemeClr val="accent2"/>
              </a:solidFill>
            </a:endParaRPr>
          </a:p>
          <a:p>
            <a:pPr marL="0" lvl="0" indent="0" algn="l" rtl="0">
              <a:spcBef>
                <a:spcPts val="1000"/>
              </a:spcBef>
              <a:spcAft>
                <a:spcPts val="0"/>
              </a:spcAft>
              <a:buSzPts val="1440"/>
              <a:buNone/>
            </a:pPr>
            <a:endParaRPr dirty="0"/>
          </a:p>
        </p:txBody>
      </p:sp>
      <p:pic>
        <p:nvPicPr>
          <p:cNvPr id="444" name="Google Shape;444;p41"/>
          <p:cNvPicPr preferRelativeResize="0"/>
          <p:nvPr/>
        </p:nvPicPr>
        <p:blipFill rotWithShape="1">
          <a:blip r:embed="rId3">
            <a:alphaModFix/>
          </a:blip>
          <a:srcRect/>
          <a:stretch/>
        </p:blipFill>
        <p:spPr>
          <a:xfrm>
            <a:off x="1242060" y="3528150"/>
            <a:ext cx="6339147" cy="2922528"/>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4"/>
          <p:cNvSpPr txBox="1">
            <a:spLocks noGrp="1"/>
          </p:cNvSpPr>
          <p:nvPr>
            <p:ph type="title"/>
          </p:nvPr>
        </p:nvSpPr>
        <p:spPr>
          <a:xfrm>
            <a:off x="681644" y="166255"/>
            <a:ext cx="8592358" cy="2161309"/>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dirty="0"/>
              <a:t/>
            </a:r>
            <a:br>
              <a:rPr lang="tr-TR" dirty="0"/>
            </a:br>
            <a:r>
              <a:rPr lang="tr-TR" dirty="0"/>
              <a:t/>
            </a:r>
            <a:br>
              <a:rPr lang="tr-TR" dirty="0"/>
            </a:br>
            <a:r>
              <a:rPr lang="tr-TR" dirty="0"/>
              <a:t>             05 – Doğal Hayatı Koruma ve Kültürel</a:t>
            </a:r>
            <a:br>
              <a:rPr lang="tr-TR" dirty="0"/>
            </a:br>
            <a:r>
              <a:rPr lang="tr-TR" dirty="0"/>
              <a:t>                    Miras</a:t>
            </a:r>
            <a:br>
              <a:rPr lang="tr-TR" dirty="0"/>
            </a:br>
            <a:r>
              <a:rPr lang="tr-TR" dirty="0"/>
              <a:t/>
            </a:r>
            <a:br>
              <a:rPr lang="tr-TR" dirty="0"/>
            </a:br>
            <a:r>
              <a:rPr lang="tr-TR" dirty="0"/>
              <a:t>06 –Yöresel Lezzetler </a:t>
            </a:r>
            <a:br>
              <a:rPr lang="tr-TR" dirty="0"/>
            </a:br>
            <a:r>
              <a:rPr lang="tr-TR" dirty="0"/>
              <a:t/>
            </a:r>
            <a:br>
              <a:rPr lang="tr-TR" dirty="0"/>
            </a:br>
            <a:r>
              <a:rPr lang="tr-TR" dirty="0"/>
              <a:t/>
            </a:r>
            <a:br>
              <a:rPr lang="tr-TR" dirty="0"/>
            </a:br>
            <a:r>
              <a:rPr lang="tr-TR" dirty="0"/>
              <a:t/>
            </a:r>
            <a:br>
              <a:rPr lang="tr-TR" dirty="0"/>
            </a:br>
            <a:r>
              <a:rPr lang="tr-TR" dirty="0"/>
              <a:t>07 – Personel Eğitimleri ve Sosyal Faaliyetler</a:t>
            </a:r>
            <a:br>
              <a:rPr lang="tr-TR" dirty="0"/>
            </a:br>
            <a:endParaRPr dirty="0"/>
          </a:p>
        </p:txBody>
      </p:sp>
      <p:pic>
        <p:nvPicPr>
          <p:cNvPr id="167" name="Google Shape;167;p4"/>
          <p:cNvPicPr preferRelativeResize="0">
            <a:picLocks noGrp="1"/>
          </p:cNvPicPr>
          <p:nvPr>
            <p:ph type="body" idx="1"/>
          </p:nvPr>
        </p:nvPicPr>
        <p:blipFill rotWithShape="1">
          <a:blip r:embed="rId3">
            <a:alphaModFix/>
          </a:blip>
          <a:srcRect/>
          <a:stretch/>
        </p:blipFill>
        <p:spPr>
          <a:xfrm>
            <a:off x="764771" y="609599"/>
            <a:ext cx="1305099" cy="1593274"/>
          </a:xfrm>
          <a:prstGeom prst="rect">
            <a:avLst/>
          </a:prstGeom>
          <a:ln>
            <a:noFill/>
          </a:ln>
          <a:effectLst>
            <a:softEdge rad="112500"/>
          </a:effectLst>
        </p:spPr>
      </p:pic>
      <p:pic>
        <p:nvPicPr>
          <p:cNvPr id="168" name="Google Shape;168;p4"/>
          <p:cNvPicPr preferRelativeResize="0"/>
          <p:nvPr/>
        </p:nvPicPr>
        <p:blipFill rotWithShape="1">
          <a:blip r:embed="rId4">
            <a:alphaModFix/>
          </a:blip>
          <a:srcRect/>
          <a:stretch/>
        </p:blipFill>
        <p:spPr>
          <a:xfrm>
            <a:off x="4843319" y="2435629"/>
            <a:ext cx="4430683" cy="1687482"/>
          </a:xfrm>
          <a:prstGeom prst="rect">
            <a:avLst/>
          </a:prstGeom>
          <a:ln>
            <a:noFill/>
          </a:ln>
          <a:effectLst>
            <a:softEdge rad="112500"/>
          </a:effectLst>
        </p:spPr>
      </p:pic>
      <p:pic>
        <p:nvPicPr>
          <p:cNvPr id="169" name="Google Shape;169;p4"/>
          <p:cNvPicPr preferRelativeResize="0"/>
          <p:nvPr/>
        </p:nvPicPr>
        <p:blipFill rotWithShape="1">
          <a:blip r:embed="rId5">
            <a:alphaModFix/>
          </a:blip>
          <a:srcRect/>
          <a:stretch/>
        </p:blipFill>
        <p:spPr>
          <a:xfrm>
            <a:off x="4713317" y="5145579"/>
            <a:ext cx="2992581" cy="1471958"/>
          </a:xfrm>
          <a:prstGeom prst="rect">
            <a:avLst/>
          </a:prstGeom>
          <a:ln>
            <a:noFill/>
          </a:ln>
          <a:effectLst>
            <a:softEdge rad="112500"/>
          </a:effectLst>
        </p:spPr>
      </p:pic>
      <p:pic>
        <p:nvPicPr>
          <p:cNvPr id="170" name="Google Shape;170;p4"/>
          <p:cNvPicPr preferRelativeResize="0"/>
          <p:nvPr/>
        </p:nvPicPr>
        <p:blipFill rotWithShape="1">
          <a:blip r:embed="rId6">
            <a:alphaModFix/>
          </a:blip>
          <a:srcRect/>
          <a:stretch/>
        </p:blipFill>
        <p:spPr>
          <a:xfrm>
            <a:off x="1284145" y="5145579"/>
            <a:ext cx="2889828" cy="1471958"/>
          </a:xfrm>
          <a:prstGeom prst="rect">
            <a:avLst/>
          </a:prstGeom>
          <a:ln>
            <a:noFill/>
          </a:ln>
          <a:effectLst>
            <a:softEdge rad="112500"/>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42"/>
          <p:cNvSpPr txBox="1">
            <a:spLocks noGrp="1"/>
          </p:cNvSpPr>
          <p:nvPr>
            <p:ph type="title"/>
          </p:nvPr>
        </p:nvSpPr>
        <p:spPr>
          <a:xfrm>
            <a:off x="677334" y="609600"/>
            <a:ext cx="8596667" cy="728749"/>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DOĞAL HAYATI KORUMA VE KÜLTÜREL MİRAS</a:t>
            </a:r>
            <a:endParaRPr/>
          </a:p>
        </p:txBody>
      </p:sp>
      <p:sp>
        <p:nvSpPr>
          <p:cNvPr id="450" name="Google Shape;450;p42"/>
          <p:cNvSpPr txBox="1">
            <a:spLocks noGrp="1"/>
          </p:cNvSpPr>
          <p:nvPr>
            <p:ph type="body" idx="1"/>
          </p:nvPr>
        </p:nvSpPr>
        <p:spPr>
          <a:xfrm>
            <a:off x="677334" y="1338349"/>
            <a:ext cx="8596667" cy="526195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r>
              <a:rPr lang="tr-TR" dirty="0">
                <a:solidFill>
                  <a:schemeClr val="accent2"/>
                </a:solidFill>
              </a:rPr>
              <a:t>Kızıl Kule ( </a:t>
            </a:r>
            <a:r>
              <a:rPr lang="tr-TR" dirty="0" err="1">
                <a:solidFill>
                  <a:schemeClr val="accent2"/>
                </a:solidFill>
              </a:rPr>
              <a:t>Red</a:t>
            </a:r>
            <a:r>
              <a:rPr lang="tr-TR" dirty="0">
                <a:solidFill>
                  <a:schemeClr val="accent2"/>
                </a:solidFill>
              </a:rPr>
              <a:t> </a:t>
            </a:r>
            <a:r>
              <a:rPr lang="tr-TR" dirty="0" err="1">
                <a:solidFill>
                  <a:schemeClr val="accent2"/>
                </a:solidFill>
              </a:rPr>
              <a:t>Tower</a:t>
            </a:r>
            <a:r>
              <a:rPr lang="tr-TR" dirty="0">
                <a:solidFill>
                  <a:schemeClr val="accent2"/>
                </a:solidFill>
              </a:rPr>
              <a:t> )</a:t>
            </a:r>
            <a:endParaRPr dirty="0"/>
          </a:p>
          <a:p>
            <a:pPr marL="0" lvl="0" indent="0" algn="l" rtl="0">
              <a:spcBef>
                <a:spcPts val="1000"/>
              </a:spcBef>
              <a:spcAft>
                <a:spcPts val="0"/>
              </a:spcAft>
              <a:buSzPts val="1120"/>
              <a:buNone/>
            </a:pPr>
            <a:r>
              <a:rPr lang="tr-TR" sz="1400" dirty="0">
                <a:solidFill>
                  <a:srgbClr val="B0B0B0"/>
                </a:solidFill>
              </a:rPr>
              <a:t>Kızıl Kule, Antalya'nın ilçesi Alanya'da Alanya Liman da bulunan Alanya Kalesi ile kentin simgelerinden biri olan kule. Kentin sembolü olan sekizgen planlı yapı 13. yüzyıl Selçuklu eseridir. 1226 yılında Selçuklu Sultanı I. Alaeddin Keykubad tarafından Sinop Kalesi'ni yapan Halepli yapı ustası Ebu Ali Reha el </a:t>
            </a:r>
            <a:r>
              <a:rPr lang="tr-TR" sz="1400" dirty="0" err="1">
                <a:solidFill>
                  <a:srgbClr val="B0B0B0"/>
                </a:solidFill>
              </a:rPr>
              <a:t>Kettani'ye</a:t>
            </a:r>
            <a:r>
              <a:rPr lang="tr-TR" sz="1400" dirty="0">
                <a:solidFill>
                  <a:srgbClr val="B0B0B0"/>
                </a:solidFill>
              </a:rPr>
              <a:t> yaptırılmıştır. İnşaat sırasında belli bir yükseklikten sonra taş blokları kaldırmak güç olduğu için üst kısmı pişmiş kırmızı tuğlalarla yapılmış ve bu nedenle </a:t>
            </a:r>
            <a:r>
              <a:rPr lang="tr-TR" sz="1400" dirty="0" err="1">
                <a:solidFill>
                  <a:srgbClr val="B0B0B0"/>
                </a:solidFill>
              </a:rPr>
              <a:t>Kızılkule</a:t>
            </a:r>
            <a:r>
              <a:rPr lang="tr-TR" sz="1400" dirty="0">
                <a:solidFill>
                  <a:srgbClr val="B0B0B0"/>
                </a:solidFill>
              </a:rPr>
              <a:t> adını almıştır. Kule denizden gelecek saldırılara karşı limanı ve tersaneyi korumak amacıyla yapılmış ve yüzyıllar boyunca askeri amaçla kullanılmıştır. 1950'li yıllarda onarılan kule 1979 yılında ziyarete açılarak birinci katı Alanya Etnografya Müzesi'ne dönüştürülmüştür.</a:t>
            </a:r>
            <a:endParaRPr dirty="0"/>
          </a:p>
          <a:p>
            <a:pPr marL="0" lvl="0" indent="0" algn="l" rtl="0">
              <a:spcBef>
                <a:spcPts val="1000"/>
              </a:spcBef>
              <a:spcAft>
                <a:spcPts val="0"/>
              </a:spcAft>
              <a:buSzPts val="1120"/>
              <a:buNone/>
            </a:pPr>
            <a:r>
              <a:rPr lang="tr-TR" sz="1400" dirty="0">
                <a:solidFill>
                  <a:srgbClr val="B0B0B0"/>
                </a:solidFill>
              </a:rPr>
              <a:t>Villa </a:t>
            </a:r>
            <a:r>
              <a:rPr lang="tr-TR" sz="1400" dirty="0" err="1">
                <a:solidFill>
                  <a:srgbClr val="B0B0B0"/>
                </a:solidFill>
              </a:rPr>
              <a:t>Sunflower</a:t>
            </a:r>
            <a:r>
              <a:rPr lang="tr-TR" sz="1400" dirty="0">
                <a:solidFill>
                  <a:srgbClr val="B0B0B0"/>
                </a:solidFill>
              </a:rPr>
              <a:t> </a:t>
            </a:r>
            <a:r>
              <a:rPr lang="tr-TR" sz="1400" dirty="0" err="1">
                <a:solidFill>
                  <a:srgbClr val="B0B0B0"/>
                </a:solidFill>
              </a:rPr>
              <a:t>Beach</a:t>
            </a:r>
            <a:r>
              <a:rPr lang="tr-TR" sz="1400" dirty="0">
                <a:solidFill>
                  <a:srgbClr val="B0B0B0"/>
                </a:solidFill>
              </a:rPr>
              <a:t> Hotel’ e mesafesi: 14,1 km</a:t>
            </a:r>
            <a:endParaRPr dirty="0"/>
          </a:p>
          <a:p>
            <a:pPr marL="0" lvl="0" indent="0" algn="l" rtl="0">
              <a:spcBef>
                <a:spcPts val="1000"/>
              </a:spcBef>
              <a:spcAft>
                <a:spcPts val="0"/>
              </a:spcAft>
              <a:buSzPts val="1120"/>
              <a:buNone/>
            </a:pPr>
            <a:endParaRPr sz="1400" dirty="0">
              <a:solidFill>
                <a:srgbClr val="B0B0B0"/>
              </a:solidFill>
            </a:endParaRPr>
          </a:p>
          <a:p>
            <a:pPr marL="0" lvl="0" indent="0" algn="l" rtl="0">
              <a:spcBef>
                <a:spcPts val="1000"/>
              </a:spcBef>
              <a:spcAft>
                <a:spcPts val="0"/>
              </a:spcAft>
              <a:buSzPts val="1120"/>
              <a:buNone/>
            </a:pPr>
            <a:endParaRPr sz="1400" dirty="0">
              <a:solidFill>
                <a:srgbClr val="B0B0B0"/>
              </a:solidFill>
            </a:endParaRPr>
          </a:p>
        </p:txBody>
      </p:sp>
      <p:pic>
        <p:nvPicPr>
          <p:cNvPr id="451" name="Google Shape;451;p42"/>
          <p:cNvPicPr preferRelativeResize="0"/>
          <p:nvPr/>
        </p:nvPicPr>
        <p:blipFill rotWithShape="1">
          <a:blip r:embed="rId3">
            <a:alphaModFix/>
          </a:blip>
          <a:srcRect/>
          <a:stretch/>
        </p:blipFill>
        <p:spPr>
          <a:xfrm>
            <a:off x="1870362" y="4081549"/>
            <a:ext cx="5469775" cy="2518755"/>
          </a:xfrm>
          <a:prstGeom prst="rect">
            <a:avLst/>
          </a:prstGeom>
          <a:ln>
            <a:noFill/>
          </a:ln>
          <a:effectLst>
            <a:softEdge rad="112500"/>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43"/>
          <p:cNvSpPr txBox="1">
            <a:spLocks noGrp="1"/>
          </p:cNvSpPr>
          <p:nvPr>
            <p:ph type="title"/>
          </p:nvPr>
        </p:nvSpPr>
        <p:spPr>
          <a:xfrm>
            <a:off x="677334" y="609600"/>
            <a:ext cx="8596668" cy="753687"/>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DOĞAL HAYATI KORUMA VE KÜLTÜREL MİRAS</a:t>
            </a:r>
            <a:endParaRPr/>
          </a:p>
        </p:txBody>
      </p:sp>
      <p:sp>
        <p:nvSpPr>
          <p:cNvPr id="457" name="Google Shape;457;p43"/>
          <p:cNvSpPr txBox="1">
            <a:spLocks noGrp="1"/>
          </p:cNvSpPr>
          <p:nvPr>
            <p:ph type="body" idx="1"/>
          </p:nvPr>
        </p:nvSpPr>
        <p:spPr>
          <a:xfrm>
            <a:off x="677334" y="1305098"/>
            <a:ext cx="8596668" cy="537002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r>
              <a:rPr lang="tr-TR" dirty="0">
                <a:solidFill>
                  <a:schemeClr val="accent2"/>
                </a:solidFill>
              </a:rPr>
              <a:t>Dim Mağarası </a:t>
            </a:r>
            <a:endParaRPr dirty="0"/>
          </a:p>
          <a:p>
            <a:pPr marL="0" lvl="0" indent="0" algn="l" rtl="0">
              <a:spcBef>
                <a:spcPts val="1000"/>
              </a:spcBef>
              <a:spcAft>
                <a:spcPts val="0"/>
              </a:spcAft>
              <a:buSzPts val="960"/>
              <a:buNone/>
            </a:pPr>
            <a:r>
              <a:rPr lang="tr-TR" sz="1200" dirty="0">
                <a:solidFill>
                  <a:srgbClr val="B0B0B0"/>
                </a:solidFill>
              </a:rPr>
              <a:t>Dim Mağarası, Alanya'nın doğusunda, 1691 m. yüksekliğindeki </a:t>
            </a:r>
            <a:r>
              <a:rPr lang="tr-TR" sz="1200" dirty="0" err="1">
                <a:solidFill>
                  <a:srgbClr val="B0B0B0"/>
                </a:solidFill>
              </a:rPr>
              <a:t>Cebireis</a:t>
            </a:r>
            <a:r>
              <a:rPr lang="tr-TR" sz="1200" dirty="0">
                <a:solidFill>
                  <a:srgbClr val="B0B0B0"/>
                </a:solidFill>
              </a:rPr>
              <a:t> Dağı'nın batı yamacında bulunur. Dim Mağarası otoparkının hemen ön kısmında, 232 m aşağıda piknik alanı olarak kullanılan, tabanı çınar ağaçları, yamaçları çam ormanları ile kaplı bulunan Dim Çayı ve Dim Vadisi yer alır. Çevrede yaşayan insanlara </a:t>
            </a:r>
            <a:r>
              <a:rPr lang="tr-TR" sz="1200" dirty="0" err="1">
                <a:solidFill>
                  <a:srgbClr val="B0B0B0"/>
                </a:solidFill>
              </a:rPr>
              <a:t>Dimli</a:t>
            </a:r>
            <a:r>
              <a:rPr lang="tr-TR" sz="1200" dirty="0">
                <a:solidFill>
                  <a:srgbClr val="B0B0B0"/>
                </a:solidFill>
              </a:rPr>
              <a:t> denilmektedir. Bu nedenle de mağaraya Dim Mağarası adı verilmiştir. Dim Mağarası'nın toplam uzunluğu 410 m. yatay ve </a:t>
            </a:r>
            <a:r>
              <a:rPr lang="tr-TR" sz="1200" dirty="0" err="1">
                <a:solidFill>
                  <a:srgbClr val="B0B0B0"/>
                </a:solidFill>
              </a:rPr>
              <a:t>yarıkuru</a:t>
            </a:r>
            <a:r>
              <a:rPr lang="tr-TR" sz="1200" dirty="0">
                <a:solidFill>
                  <a:srgbClr val="B0B0B0"/>
                </a:solidFill>
              </a:rPr>
              <a:t> mağara sınıfındadır. 360 metrelik bölümü ziyarete açıktır.</a:t>
            </a:r>
            <a:endParaRPr dirty="0"/>
          </a:p>
          <a:p>
            <a:pPr marL="0" lvl="0" indent="0" algn="l" rtl="0">
              <a:spcBef>
                <a:spcPts val="1000"/>
              </a:spcBef>
              <a:spcAft>
                <a:spcPts val="0"/>
              </a:spcAft>
              <a:buSzPts val="960"/>
              <a:buNone/>
            </a:pPr>
            <a:r>
              <a:rPr lang="tr-TR" sz="1200" dirty="0">
                <a:solidFill>
                  <a:srgbClr val="B0B0B0"/>
                </a:solidFill>
              </a:rPr>
              <a:t>Mağara içi sıcaklığı yıl içinde sabit olup, 18 °C derecedir. Mağara içinde küçük havuzlar ve son bölümde 200 m² yüzeyli, 2 metre derinliğinde bir göl vardır ‎. Dim Mağarası İşletmesi 24 Ekim 2002 Tarihinde Uluslararası Turizme Açık Mağaralar Birliği’nin “International Show </a:t>
            </a:r>
            <a:r>
              <a:rPr lang="tr-TR" sz="1200" dirty="0" err="1">
                <a:solidFill>
                  <a:srgbClr val="B0B0B0"/>
                </a:solidFill>
              </a:rPr>
              <a:t>Caves</a:t>
            </a:r>
            <a:r>
              <a:rPr lang="tr-TR" sz="1200" dirty="0">
                <a:solidFill>
                  <a:srgbClr val="B0B0B0"/>
                </a:solidFill>
              </a:rPr>
              <a:t> </a:t>
            </a:r>
            <a:r>
              <a:rPr lang="tr-TR" sz="1200" dirty="0" err="1">
                <a:solidFill>
                  <a:srgbClr val="B0B0B0"/>
                </a:solidFill>
              </a:rPr>
              <a:t>Association</a:t>
            </a:r>
            <a:r>
              <a:rPr lang="tr-TR" sz="1200" dirty="0">
                <a:solidFill>
                  <a:srgbClr val="B0B0B0"/>
                </a:solidFill>
              </a:rPr>
              <a:t>” (ISCA) üyeliğine kabul edilmiştir. Dim Mağarası, Türkiye’de özel teşebbüs tarafından turizme açılıp işletilen ilk mağaradır.</a:t>
            </a:r>
            <a:endParaRPr dirty="0"/>
          </a:p>
          <a:p>
            <a:pPr marL="0" lvl="0" indent="0" algn="l" rtl="0">
              <a:spcBef>
                <a:spcPts val="1000"/>
              </a:spcBef>
              <a:spcAft>
                <a:spcPts val="0"/>
              </a:spcAft>
              <a:buSzPts val="960"/>
              <a:buNone/>
            </a:pPr>
            <a:r>
              <a:rPr lang="tr-TR" sz="1200" dirty="0">
                <a:solidFill>
                  <a:srgbClr val="B0B0B0"/>
                </a:solidFill>
              </a:rPr>
              <a:t>Villa </a:t>
            </a:r>
            <a:r>
              <a:rPr lang="tr-TR" sz="1200" dirty="0" err="1">
                <a:solidFill>
                  <a:srgbClr val="B0B0B0"/>
                </a:solidFill>
              </a:rPr>
              <a:t>Sunflower</a:t>
            </a:r>
            <a:r>
              <a:rPr lang="tr-TR" sz="1200" dirty="0">
                <a:solidFill>
                  <a:srgbClr val="B0B0B0"/>
                </a:solidFill>
              </a:rPr>
              <a:t> </a:t>
            </a:r>
            <a:r>
              <a:rPr lang="tr-TR" sz="1200" dirty="0" err="1">
                <a:solidFill>
                  <a:srgbClr val="B0B0B0"/>
                </a:solidFill>
              </a:rPr>
              <a:t>Beach</a:t>
            </a:r>
            <a:r>
              <a:rPr lang="tr-TR" sz="1200" dirty="0">
                <a:solidFill>
                  <a:srgbClr val="B0B0B0"/>
                </a:solidFill>
              </a:rPr>
              <a:t> Hotel’ e mesafesi: 28,2 km</a:t>
            </a:r>
            <a:endParaRPr dirty="0"/>
          </a:p>
          <a:p>
            <a:pPr marL="0" lvl="0" indent="0" algn="l" rtl="0">
              <a:spcBef>
                <a:spcPts val="1000"/>
              </a:spcBef>
              <a:spcAft>
                <a:spcPts val="0"/>
              </a:spcAft>
              <a:buSzPts val="960"/>
              <a:buNone/>
            </a:pPr>
            <a:endParaRPr sz="1200" dirty="0">
              <a:solidFill>
                <a:srgbClr val="B0B0B0"/>
              </a:solidFill>
            </a:endParaRPr>
          </a:p>
          <a:p>
            <a:pPr marL="0" lvl="0" indent="0" algn="l" rtl="0">
              <a:spcBef>
                <a:spcPts val="1000"/>
              </a:spcBef>
              <a:spcAft>
                <a:spcPts val="0"/>
              </a:spcAft>
              <a:buSzPts val="1120"/>
              <a:buNone/>
            </a:pPr>
            <a:endParaRPr sz="1400" dirty="0">
              <a:solidFill>
                <a:srgbClr val="B0B0B0"/>
              </a:solidFill>
            </a:endParaRPr>
          </a:p>
        </p:txBody>
      </p:sp>
      <p:pic>
        <p:nvPicPr>
          <p:cNvPr id="458" name="Google Shape;458;p43"/>
          <p:cNvPicPr preferRelativeResize="0"/>
          <p:nvPr/>
        </p:nvPicPr>
        <p:blipFill rotWithShape="1">
          <a:blip r:embed="rId3">
            <a:alphaModFix/>
          </a:blip>
          <a:srcRect/>
          <a:stretch/>
        </p:blipFill>
        <p:spPr>
          <a:xfrm>
            <a:off x="851901" y="4297680"/>
            <a:ext cx="3720099" cy="2189800"/>
          </a:xfrm>
          <a:prstGeom prst="rect">
            <a:avLst/>
          </a:prstGeom>
          <a:ln>
            <a:noFill/>
          </a:ln>
          <a:effectLst>
            <a:softEdge rad="112500"/>
          </a:effectLst>
        </p:spPr>
      </p:pic>
      <p:pic>
        <p:nvPicPr>
          <p:cNvPr id="459" name="Google Shape;459;p43"/>
          <p:cNvPicPr preferRelativeResize="0"/>
          <p:nvPr/>
        </p:nvPicPr>
        <p:blipFill rotWithShape="1">
          <a:blip r:embed="rId4">
            <a:alphaModFix/>
          </a:blip>
          <a:srcRect/>
          <a:stretch/>
        </p:blipFill>
        <p:spPr>
          <a:xfrm>
            <a:off x="5264035" y="3547918"/>
            <a:ext cx="3115195" cy="2340263"/>
          </a:xfrm>
          <a:prstGeom prst="rect">
            <a:avLst/>
          </a:prstGeom>
          <a:ln>
            <a:noFill/>
          </a:ln>
          <a:effectLst>
            <a:softEdge rad="112500"/>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4"/>
          <p:cNvSpPr txBox="1">
            <a:spLocks noGrp="1"/>
          </p:cNvSpPr>
          <p:nvPr>
            <p:ph type="title"/>
          </p:nvPr>
        </p:nvSpPr>
        <p:spPr>
          <a:xfrm>
            <a:off x="739832" y="423948"/>
            <a:ext cx="8534170" cy="689957"/>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DOĞAL HAYATI KORUMA VE KÜLTÜREL MİRAS</a:t>
            </a:r>
            <a:endParaRPr/>
          </a:p>
        </p:txBody>
      </p:sp>
      <p:sp>
        <p:nvSpPr>
          <p:cNvPr id="465" name="Google Shape;465;p44"/>
          <p:cNvSpPr txBox="1">
            <a:spLocks noGrp="1"/>
          </p:cNvSpPr>
          <p:nvPr>
            <p:ph type="body" idx="1"/>
          </p:nvPr>
        </p:nvSpPr>
        <p:spPr>
          <a:xfrm>
            <a:off x="739832" y="1221971"/>
            <a:ext cx="8534169" cy="481939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r>
              <a:rPr lang="tr-TR" dirty="0">
                <a:solidFill>
                  <a:schemeClr val="accent1"/>
                </a:solidFill>
              </a:rPr>
              <a:t>Aspendos Tiyatrosu</a:t>
            </a:r>
            <a:endParaRPr dirty="0"/>
          </a:p>
          <a:p>
            <a:pPr marL="0" lvl="0" indent="0" algn="l" rtl="0">
              <a:spcBef>
                <a:spcPts val="1000"/>
              </a:spcBef>
              <a:spcAft>
                <a:spcPts val="0"/>
              </a:spcAft>
              <a:buSzPts val="1280"/>
              <a:buNone/>
            </a:pPr>
            <a:r>
              <a:rPr lang="tr-TR" sz="1600" dirty="0">
                <a:solidFill>
                  <a:srgbClr val="B0B0B0"/>
                </a:solidFill>
              </a:rPr>
              <a:t>Aspendos Antalya ile Serik ilçesinde bulunan Belkıs köyünde yer alan antik tiyatrosuyla meşhur antik kenttir. Antik tiyatrolar arasında en iyi şekilde korunmuş açık hava tiyatrosudur. </a:t>
            </a:r>
            <a:r>
              <a:rPr lang="tr-TR" sz="1600" dirty="0" err="1">
                <a:solidFill>
                  <a:srgbClr val="B0B0B0"/>
                </a:solidFill>
              </a:rPr>
              <a:t>Antonius</a:t>
            </a:r>
            <a:r>
              <a:rPr lang="tr-TR" sz="1600" dirty="0">
                <a:solidFill>
                  <a:srgbClr val="B0B0B0"/>
                </a:solidFill>
              </a:rPr>
              <a:t> </a:t>
            </a:r>
            <a:r>
              <a:rPr lang="tr-TR" sz="1600" dirty="0" err="1">
                <a:solidFill>
                  <a:srgbClr val="B0B0B0"/>
                </a:solidFill>
              </a:rPr>
              <a:t>Piu</a:t>
            </a:r>
            <a:r>
              <a:rPr lang="tr-TR" sz="1600" dirty="0">
                <a:solidFill>
                  <a:srgbClr val="B0B0B0"/>
                </a:solidFill>
              </a:rPr>
              <a:t> zamanında yapımına başlanmış, </a:t>
            </a:r>
            <a:r>
              <a:rPr lang="tr-TR" sz="1600" dirty="0" err="1">
                <a:solidFill>
                  <a:srgbClr val="B0B0B0"/>
                </a:solidFill>
              </a:rPr>
              <a:t>Marcus</a:t>
            </a:r>
            <a:r>
              <a:rPr lang="tr-TR" sz="1600" dirty="0">
                <a:solidFill>
                  <a:srgbClr val="B0B0B0"/>
                </a:solidFill>
              </a:rPr>
              <a:t> </a:t>
            </a:r>
            <a:r>
              <a:rPr lang="tr-TR" sz="1600" dirty="0" err="1">
                <a:solidFill>
                  <a:srgbClr val="B0B0B0"/>
                </a:solidFill>
              </a:rPr>
              <a:t>Aurelius</a:t>
            </a:r>
            <a:r>
              <a:rPr lang="tr-TR" sz="1600" dirty="0">
                <a:solidFill>
                  <a:srgbClr val="B0B0B0"/>
                </a:solidFill>
              </a:rPr>
              <a:t> zamanında tamamlanmıştır (138-164). Her yıl binlerce yerli, yabancı turist Aspendos'u gezmektedir. Aspendos; tiyatro, konserler ve etkinlikler için kullanılmaktadır.</a:t>
            </a:r>
            <a:endParaRPr dirty="0"/>
          </a:p>
          <a:p>
            <a:pPr marL="0" lvl="0" indent="0" algn="l" rtl="0">
              <a:spcBef>
                <a:spcPts val="1000"/>
              </a:spcBef>
              <a:spcAft>
                <a:spcPts val="0"/>
              </a:spcAft>
              <a:buSzPts val="1280"/>
              <a:buNone/>
            </a:pPr>
            <a:r>
              <a:rPr lang="tr-TR" sz="1600" dirty="0">
                <a:solidFill>
                  <a:srgbClr val="B0B0B0"/>
                </a:solidFill>
              </a:rPr>
              <a:t>Aspendos, kendinizi eski çağlarda hissetmek için en uygun yer olmakla birlikte, ziyaretinizde eşsiz hikâyesini de öğrenmeye hazır olun..</a:t>
            </a:r>
            <a:endParaRPr dirty="0"/>
          </a:p>
          <a:p>
            <a:pPr marL="0" lvl="0" indent="0" algn="l" rtl="0">
              <a:spcBef>
                <a:spcPts val="1000"/>
              </a:spcBef>
              <a:spcAft>
                <a:spcPts val="0"/>
              </a:spcAft>
              <a:buSzPts val="1280"/>
              <a:buNone/>
            </a:pPr>
            <a:r>
              <a:rPr lang="tr-TR" sz="1600" dirty="0">
                <a:solidFill>
                  <a:srgbClr val="B0B0B0"/>
                </a:solidFill>
              </a:rPr>
              <a:t>Villa </a:t>
            </a:r>
            <a:r>
              <a:rPr lang="tr-TR" sz="1600" dirty="0" err="1">
                <a:solidFill>
                  <a:srgbClr val="B0B0B0"/>
                </a:solidFill>
              </a:rPr>
              <a:t>Sunflower</a:t>
            </a:r>
            <a:r>
              <a:rPr lang="tr-TR" sz="1600" dirty="0">
                <a:solidFill>
                  <a:srgbClr val="B0B0B0"/>
                </a:solidFill>
              </a:rPr>
              <a:t> </a:t>
            </a:r>
            <a:r>
              <a:rPr lang="tr-TR" sz="1600" dirty="0" err="1">
                <a:solidFill>
                  <a:srgbClr val="B0B0B0"/>
                </a:solidFill>
              </a:rPr>
              <a:t>Beach</a:t>
            </a:r>
            <a:r>
              <a:rPr lang="tr-TR" sz="1600" dirty="0">
                <a:solidFill>
                  <a:srgbClr val="B0B0B0"/>
                </a:solidFill>
              </a:rPr>
              <a:t> Hotel’ e mesafesi: 81.5 km</a:t>
            </a:r>
            <a:endParaRPr sz="1600" dirty="0">
              <a:solidFill>
                <a:srgbClr val="B0B0B0"/>
              </a:solidFill>
            </a:endParaRPr>
          </a:p>
        </p:txBody>
      </p:sp>
      <p:pic>
        <p:nvPicPr>
          <p:cNvPr id="466" name="Google Shape;466;p44"/>
          <p:cNvPicPr preferRelativeResize="0"/>
          <p:nvPr/>
        </p:nvPicPr>
        <p:blipFill rotWithShape="1">
          <a:blip r:embed="rId3">
            <a:alphaModFix/>
          </a:blip>
          <a:srcRect/>
          <a:stretch/>
        </p:blipFill>
        <p:spPr>
          <a:xfrm>
            <a:off x="739832" y="4007080"/>
            <a:ext cx="7331826" cy="2399174"/>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45"/>
          <p:cNvSpPr txBox="1">
            <a:spLocks noGrp="1"/>
          </p:cNvSpPr>
          <p:nvPr>
            <p:ph type="title"/>
          </p:nvPr>
        </p:nvSpPr>
        <p:spPr>
          <a:xfrm>
            <a:off x="677334" y="556954"/>
            <a:ext cx="8596668" cy="831271"/>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DOĞAL HAYATI KORUMA VE KÜLTÜREL MİRAS</a:t>
            </a:r>
            <a:endParaRPr/>
          </a:p>
        </p:txBody>
      </p:sp>
      <p:sp>
        <p:nvSpPr>
          <p:cNvPr id="472" name="Google Shape;472;p45"/>
          <p:cNvSpPr txBox="1">
            <a:spLocks noGrp="1"/>
          </p:cNvSpPr>
          <p:nvPr>
            <p:ph type="body" idx="1"/>
          </p:nvPr>
        </p:nvSpPr>
        <p:spPr>
          <a:xfrm>
            <a:off x="677334" y="1463041"/>
            <a:ext cx="8596668" cy="457832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r>
              <a:rPr lang="tr-TR">
                <a:solidFill>
                  <a:schemeClr val="accent1"/>
                </a:solidFill>
              </a:rPr>
              <a:t>Side Antik Kenti</a:t>
            </a:r>
            <a:endParaRPr/>
          </a:p>
          <a:p>
            <a:pPr marL="0" lvl="0" indent="0" algn="l" rtl="0">
              <a:spcBef>
                <a:spcPts val="1000"/>
              </a:spcBef>
              <a:spcAft>
                <a:spcPts val="0"/>
              </a:spcAft>
              <a:buSzPts val="1360"/>
              <a:buNone/>
            </a:pPr>
            <a:r>
              <a:rPr lang="tr-TR" sz="1700">
                <a:solidFill>
                  <a:srgbClr val="B0B0B0"/>
                </a:solidFill>
              </a:rPr>
              <a:t>Adımınızı attığınız ilk andan itibaren kendinizi insanlık tarihinin en eski dönemlerine yolculuğa çıkmış gibi hissedeceğiniz Side Antik Kenti; Lidyalılardan Perslere, Büyük İskender’den, Helen krallıklarına ve Romalılara kadar pek çok uygarlığa ev sahipliği yapmıştır. Side’ nin tarihi M.Ö. VII. Yüzyıla kadar dayanmakta olup, Yunan, Roma, Bizans dönemlerinin yapısal özelliklerini gözler önüne sermektedir.</a:t>
            </a:r>
            <a:endParaRPr/>
          </a:p>
          <a:p>
            <a:pPr marL="0" lvl="0" indent="0" algn="l" rtl="0">
              <a:spcBef>
                <a:spcPts val="1000"/>
              </a:spcBef>
              <a:spcAft>
                <a:spcPts val="0"/>
              </a:spcAft>
              <a:buSzPts val="1360"/>
              <a:buNone/>
            </a:pPr>
            <a:r>
              <a:rPr lang="tr-TR" sz="1700">
                <a:solidFill>
                  <a:srgbClr val="B0B0B0"/>
                </a:solidFill>
              </a:rPr>
              <a:t>Özellikle tarihin içinde yaşamak istiyorsanız Side tam size göre! Tarihi Tiyatrosu, hemen kumsalın yanında uzanan tarihi kalıntıları, Apollon Tapınağı, Büyükİhtişamlı Kent Kapısı, Hamamları, Agorası, Eski Evleri ve müzesi ile size tarihi en ince ayrıntılarına kadar yaşatacaktır.</a:t>
            </a:r>
            <a:endParaRPr sz="1700">
              <a:solidFill>
                <a:srgbClr val="B0B0B0"/>
              </a:solidFill>
            </a:endParaRPr>
          </a:p>
        </p:txBody>
      </p:sp>
      <p:pic>
        <p:nvPicPr>
          <p:cNvPr id="473" name="Google Shape;473;p45"/>
          <p:cNvPicPr preferRelativeResize="0"/>
          <p:nvPr/>
        </p:nvPicPr>
        <p:blipFill rotWithShape="1">
          <a:blip r:embed="rId3">
            <a:alphaModFix/>
          </a:blip>
          <a:srcRect/>
          <a:stretch/>
        </p:blipFill>
        <p:spPr>
          <a:xfrm>
            <a:off x="795598" y="4563688"/>
            <a:ext cx="4250227" cy="2036618"/>
          </a:xfrm>
          <a:prstGeom prst="rect">
            <a:avLst/>
          </a:prstGeom>
          <a:ln>
            <a:noFill/>
          </a:ln>
          <a:effectLst>
            <a:softEdge rad="112500"/>
          </a:effectLst>
        </p:spPr>
      </p:pic>
      <p:pic>
        <p:nvPicPr>
          <p:cNvPr id="474" name="Google Shape;474;p45"/>
          <p:cNvPicPr preferRelativeResize="0"/>
          <p:nvPr/>
        </p:nvPicPr>
        <p:blipFill rotWithShape="1">
          <a:blip r:embed="rId4">
            <a:alphaModFix/>
          </a:blip>
          <a:srcRect/>
          <a:stretch/>
        </p:blipFill>
        <p:spPr>
          <a:xfrm>
            <a:off x="5249002" y="4224336"/>
            <a:ext cx="3378297" cy="1749650"/>
          </a:xfrm>
          <a:prstGeom prst="rect">
            <a:avLst/>
          </a:prstGeom>
          <a:ln>
            <a:noFill/>
          </a:ln>
          <a:effectLst>
            <a:softEdge rad="112500"/>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6"/>
          <p:cNvSpPr txBox="1">
            <a:spLocks noGrp="1"/>
          </p:cNvSpPr>
          <p:nvPr>
            <p:ph type="title"/>
          </p:nvPr>
        </p:nvSpPr>
        <p:spPr>
          <a:xfrm>
            <a:off x="615142" y="532015"/>
            <a:ext cx="8658860" cy="83958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200"/>
              <a:buFont typeface="Trebuchet MS"/>
              <a:buNone/>
            </a:pPr>
            <a:r>
              <a:rPr lang="tr-TR" sz="3200"/>
              <a:t>DOĞAL HAYATI KORUMA VE KÜLTÜREL MİRAS</a:t>
            </a:r>
            <a:endParaRPr/>
          </a:p>
        </p:txBody>
      </p:sp>
      <p:sp>
        <p:nvSpPr>
          <p:cNvPr id="480" name="Google Shape;480;p46"/>
          <p:cNvSpPr txBox="1">
            <a:spLocks noGrp="1"/>
          </p:cNvSpPr>
          <p:nvPr>
            <p:ph type="body" idx="1"/>
          </p:nvPr>
        </p:nvSpPr>
        <p:spPr>
          <a:xfrm>
            <a:off x="739834" y="1263535"/>
            <a:ext cx="8534168" cy="477782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280"/>
              <a:buNone/>
            </a:pPr>
            <a:r>
              <a:rPr lang="tr-TR" sz="1600" dirty="0">
                <a:solidFill>
                  <a:srgbClr val="B0B0B0"/>
                </a:solidFill>
              </a:rPr>
              <a:t>Antalya’nın Manavgat ilçesinde yer alan antik kent; tarihi kalıntılarla dolu denizi ve altın gibi plajları ile tarih ve doğayı bir arada sunmaktadır. Ayrıca bölgedeki kalıntı ve batıklara dalış yapma şansına sahip olacak, yeryüzündeki en eşsiz gün batımına tanıklık edeceksiniz. </a:t>
            </a:r>
            <a:r>
              <a:rPr lang="tr-TR" sz="1600" dirty="0" err="1">
                <a:solidFill>
                  <a:srgbClr val="B0B0B0"/>
                </a:solidFill>
              </a:rPr>
              <a:t>Apollon</a:t>
            </a:r>
            <a:r>
              <a:rPr lang="tr-TR" sz="1600" dirty="0">
                <a:solidFill>
                  <a:srgbClr val="B0B0B0"/>
                </a:solidFill>
              </a:rPr>
              <a:t> Tapınağı’nın hemen üzerinden batan Akdeniz güneşi özellikle fotoğraf tutkunlarına görsel bir şölen sunacaktır.</a:t>
            </a:r>
            <a:endParaRPr dirty="0"/>
          </a:p>
          <a:p>
            <a:pPr marL="0" lvl="0" indent="0" algn="l" rtl="0">
              <a:spcBef>
                <a:spcPts val="1000"/>
              </a:spcBef>
              <a:spcAft>
                <a:spcPts val="0"/>
              </a:spcAft>
              <a:buSzPts val="1280"/>
              <a:buNone/>
            </a:pPr>
            <a:r>
              <a:rPr lang="tr-TR" sz="1600" dirty="0">
                <a:solidFill>
                  <a:srgbClr val="B0B0B0"/>
                </a:solidFill>
              </a:rPr>
              <a:t>Villa </a:t>
            </a:r>
            <a:r>
              <a:rPr lang="tr-TR" sz="1600" dirty="0" err="1">
                <a:solidFill>
                  <a:srgbClr val="B0B0B0"/>
                </a:solidFill>
              </a:rPr>
              <a:t>Sunflower</a:t>
            </a:r>
            <a:r>
              <a:rPr lang="tr-TR" sz="1600" dirty="0">
                <a:solidFill>
                  <a:srgbClr val="B0B0B0"/>
                </a:solidFill>
              </a:rPr>
              <a:t> </a:t>
            </a:r>
            <a:r>
              <a:rPr lang="tr-TR" sz="1600" dirty="0" err="1">
                <a:solidFill>
                  <a:srgbClr val="B0B0B0"/>
                </a:solidFill>
              </a:rPr>
              <a:t>Beach</a:t>
            </a:r>
            <a:r>
              <a:rPr lang="tr-TR" sz="1600" dirty="0">
                <a:solidFill>
                  <a:srgbClr val="B0B0B0"/>
                </a:solidFill>
              </a:rPr>
              <a:t> Hotel’ mesafesi: 52,9 km.</a:t>
            </a:r>
            <a:endParaRPr dirty="0"/>
          </a:p>
          <a:p>
            <a:pPr marL="0" lvl="0" indent="0" algn="l" rtl="0">
              <a:spcBef>
                <a:spcPts val="1000"/>
              </a:spcBef>
              <a:spcAft>
                <a:spcPts val="0"/>
              </a:spcAft>
              <a:buSzPts val="1440"/>
              <a:buNone/>
            </a:pPr>
            <a:endParaRPr dirty="0"/>
          </a:p>
        </p:txBody>
      </p:sp>
      <p:pic>
        <p:nvPicPr>
          <p:cNvPr id="481" name="Google Shape;481;p46"/>
          <p:cNvPicPr preferRelativeResize="0"/>
          <p:nvPr/>
        </p:nvPicPr>
        <p:blipFill rotWithShape="1">
          <a:blip r:embed="rId3">
            <a:alphaModFix/>
          </a:blip>
          <a:srcRect/>
          <a:stretch/>
        </p:blipFill>
        <p:spPr>
          <a:xfrm>
            <a:off x="1028353" y="3266902"/>
            <a:ext cx="6336723" cy="3103808"/>
          </a:xfrm>
          <a:prstGeom prst="rect">
            <a:avLst/>
          </a:prstGeom>
          <a:ln>
            <a:noFill/>
          </a:ln>
          <a:effectLst>
            <a:softEdge rad="112500"/>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47"/>
          <p:cNvSpPr txBox="1">
            <a:spLocks noGrp="1"/>
          </p:cNvSpPr>
          <p:nvPr>
            <p:ph type="title"/>
          </p:nvPr>
        </p:nvSpPr>
        <p:spPr>
          <a:xfrm>
            <a:off x="473825" y="440576"/>
            <a:ext cx="8800178" cy="623453"/>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dirty="0"/>
              <a:t>DOĞAL HAYATI KORUMA VE KÜLTÜREL MİRAS</a:t>
            </a:r>
            <a:endParaRPr dirty="0"/>
          </a:p>
        </p:txBody>
      </p:sp>
      <p:sp>
        <p:nvSpPr>
          <p:cNvPr id="487" name="Google Shape;487;p47"/>
          <p:cNvSpPr txBox="1">
            <a:spLocks noGrp="1"/>
          </p:cNvSpPr>
          <p:nvPr>
            <p:ph type="body" idx="1"/>
          </p:nvPr>
        </p:nvSpPr>
        <p:spPr>
          <a:xfrm>
            <a:off x="673330" y="1502569"/>
            <a:ext cx="8869680" cy="4711326"/>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spcBef>
                <a:spcPts val="0"/>
              </a:spcBef>
              <a:spcAft>
                <a:spcPts val="0"/>
              </a:spcAft>
              <a:buSzPct val="80000"/>
              <a:buNone/>
            </a:pPr>
            <a:r>
              <a:rPr lang="tr-TR" sz="2000" dirty="0">
                <a:solidFill>
                  <a:schemeClr val="accent1"/>
                </a:solidFill>
              </a:rPr>
              <a:t>Düden Şelalesi</a:t>
            </a:r>
            <a:endParaRPr dirty="0"/>
          </a:p>
          <a:p>
            <a:pPr marL="0" lvl="0" indent="0" algn="l" rtl="0">
              <a:spcBef>
                <a:spcPts val="1000"/>
              </a:spcBef>
              <a:spcAft>
                <a:spcPts val="0"/>
              </a:spcAft>
              <a:buSzPct val="79999"/>
              <a:buNone/>
            </a:pPr>
            <a:r>
              <a:rPr lang="tr-TR" dirty="0">
                <a:solidFill>
                  <a:srgbClr val="757575"/>
                </a:solidFill>
              </a:rPr>
              <a:t>Toros Dağlarından doğan ve 15 metre yükseklikten dökülen Düden’e giriş ücretlidir.</a:t>
            </a:r>
            <a:endParaRPr dirty="0"/>
          </a:p>
          <a:p>
            <a:pPr marL="0" lvl="0" indent="0" algn="l" rtl="0">
              <a:spcBef>
                <a:spcPts val="1000"/>
              </a:spcBef>
              <a:spcAft>
                <a:spcPts val="0"/>
              </a:spcAft>
              <a:buSzPct val="79999"/>
              <a:buNone/>
            </a:pPr>
            <a:r>
              <a:rPr lang="tr-TR" dirty="0">
                <a:solidFill>
                  <a:srgbClr val="757575"/>
                </a:solidFill>
              </a:rPr>
              <a:t> Şelalenin etrafı zengin bitki örtüsüyle göz doldururken insanların buradan daha fazla</a:t>
            </a:r>
            <a:endParaRPr dirty="0"/>
          </a:p>
          <a:p>
            <a:pPr marL="0" lvl="0" indent="0" algn="l" rtl="0">
              <a:spcBef>
                <a:spcPts val="1000"/>
              </a:spcBef>
              <a:spcAft>
                <a:spcPts val="0"/>
              </a:spcAft>
              <a:buSzPct val="79999"/>
              <a:buNone/>
            </a:pPr>
            <a:r>
              <a:rPr lang="tr-TR" dirty="0">
                <a:solidFill>
                  <a:srgbClr val="757575"/>
                </a:solidFill>
              </a:rPr>
              <a:t>keyif alabilmeleri için birçok piknik alanına da sahiptir. Ücretsiz masalarda,</a:t>
            </a:r>
            <a:endParaRPr dirty="0"/>
          </a:p>
          <a:p>
            <a:pPr marL="0" lvl="0" indent="0" algn="l" rtl="0">
              <a:spcBef>
                <a:spcPts val="1000"/>
              </a:spcBef>
              <a:spcAft>
                <a:spcPts val="0"/>
              </a:spcAft>
              <a:buSzPct val="79999"/>
              <a:buNone/>
            </a:pPr>
            <a:r>
              <a:rPr lang="tr-TR" dirty="0">
                <a:solidFill>
                  <a:srgbClr val="757575"/>
                </a:solidFill>
              </a:rPr>
              <a:t>yanınızda getirdiğiniz yiyecekleri keyifli manzara eşliğinde, doğanın ve</a:t>
            </a:r>
            <a:endParaRPr dirty="0"/>
          </a:p>
          <a:p>
            <a:pPr marL="0" lvl="0" indent="0" algn="l" rtl="0">
              <a:spcBef>
                <a:spcPts val="1000"/>
              </a:spcBef>
              <a:spcAft>
                <a:spcPts val="0"/>
              </a:spcAft>
              <a:buSzPct val="79999"/>
              <a:buNone/>
            </a:pPr>
            <a:r>
              <a:rPr lang="tr-TR" dirty="0">
                <a:solidFill>
                  <a:srgbClr val="757575"/>
                </a:solidFill>
              </a:rPr>
              <a:t>suyun sesini dinleyerek mini bir piknik yapabilirsiniz. Kalabalıkla</a:t>
            </a:r>
            <a:endParaRPr dirty="0"/>
          </a:p>
          <a:p>
            <a:pPr marL="0" lvl="0" indent="0" algn="l" rtl="0">
              <a:spcBef>
                <a:spcPts val="1000"/>
              </a:spcBef>
              <a:spcAft>
                <a:spcPts val="0"/>
              </a:spcAft>
              <a:buSzPct val="79999"/>
              <a:buNone/>
            </a:pPr>
            <a:r>
              <a:rPr lang="tr-TR" dirty="0">
                <a:solidFill>
                  <a:srgbClr val="757575"/>
                </a:solidFill>
              </a:rPr>
              <a:t>karşılaşmamak için hafta sonu yerine hafta içi ziyaret etmek sizin için çok</a:t>
            </a:r>
            <a:endParaRPr dirty="0"/>
          </a:p>
          <a:p>
            <a:pPr marL="0" lvl="0" indent="0" algn="l" rtl="0">
              <a:spcBef>
                <a:spcPts val="1000"/>
              </a:spcBef>
              <a:spcAft>
                <a:spcPts val="0"/>
              </a:spcAft>
              <a:buSzPct val="79999"/>
              <a:buNone/>
            </a:pPr>
            <a:r>
              <a:rPr lang="tr-TR" dirty="0">
                <a:solidFill>
                  <a:srgbClr val="757575"/>
                </a:solidFill>
              </a:rPr>
              <a:t>daha keyifli bir opsiyon olabilir. Merdivenli yolları ile insanların buradan</a:t>
            </a:r>
            <a:endParaRPr dirty="0"/>
          </a:p>
          <a:p>
            <a:pPr marL="0" lvl="0" indent="0" algn="l" rtl="0">
              <a:spcBef>
                <a:spcPts val="1000"/>
              </a:spcBef>
              <a:spcAft>
                <a:spcPts val="0"/>
              </a:spcAft>
              <a:buSzPct val="79999"/>
              <a:buNone/>
            </a:pPr>
            <a:r>
              <a:rPr lang="tr-TR" dirty="0">
                <a:solidFill>
                  <a:srgbClr val="757575"/>
                </a:solidFill>
              </a:rPr>
              <a:t>daha fazla keyif alabilmeleri ve nehir boyunca gezinti yapabilmeleri için</a:t>
            </a:r>
            <a:endParaRPr dirty="0"/>
          </a:p>
          <a:p>
            <a:pPr marL="0" lvl="0" indent="0" algn="l" rtl="0">
              <a:spcBef>
                <a:spcPts val="1000"/>
              </a:spcBef>
              <a:spcAft>
                <a:spcPts val="0"/>
              </a:spcAft>
              <a:buSzPct val="79999"/>
              <a:buNone/>
            </a:pPr>
            <a:r>
              <a:rPr lang="tr-TR" dirty="0">
                <a:solidFill>
                  <a:srgbClr val="757575"/>
                </a:solidFill>
              </a:rPr>
              <a:t>yürüyüş yolları mevcuttur.</a:t>
            </a:r>
            <a:endParaRPr dirty="0">
              <a:solidFill>
                <a:srgbClr val="757575"/>
              </a:solidFill>
            </a:endParaRPr>
          </a:p>
          <a:p>
            <a:pPr marL="0" lvl="0" indent="0" algn="l" rtl="0">
              <a:spcBef>
                <a:spcPts val="1000"/>
              </a:spcBef>
              <a:spcAft>
                <a:spcPts val="0"/>
              </a:spcAft>
              <a:buSzPct val="79999"/>
              <a:buNone/>
            </a:pPr>
            <a:r>
              <a:rPr lang="tr-TR" dirty="0">
                <a:solidFill>
                  <a:srgbClr val="757575"/>
                </a:solidFill>
              </a:rPr>
              <a:t>Düden şelalesinin yüksekten dökülen suyunun arkasına da geçiş</a:t>
            </a:r>
            <a:endParaRPr dirty="0"/>
          </a:p>
          <a:p>
            <a:pPr marL="0" lvl="0" indent="0" algn="l" rtl="0">
              <a:spcBef>
                <a:spcPts val="1000"/>
              </a:spcBef>
              <a:spcAft>
                <a:spcPts val="0"/>
              </a:spcAft>
              <a:buSzPct val="79999"/>
              <a:buNone/>
            </a:pPr>
            <a:r>
              <a:rPr lang="tr-TR" dirty="0">
                <a:solidFill>
                  <a:srgbClr val="757575"/>
                </a:solidFill>
              </a:rPr>
              <a:t>mümkündür. </a:t>
            </a:r>
            <a:r>
              <a:rPr lang="tr-TR" dirty="0" err="1">
                <a:solidFill>
                  <a:srgbClr val="757575"/>
                </a:solidFill>
              </a:rPr>
              <a:t>Burda</a:t>
            </a:r>
            <a:r>
              <a:rPr lang="tr-TR" dirty="0">
                <a:solidFill>
                  <a:srgbClr val="757575"/>
                </a:solidFill>
              </a:rPr>
              <a:t> çok geniş bir mağara vardır ve bu mağaradan şelaleyi</a:t>
            </a:r>
            <a:endParaRPr dirty="0"/>
          </a:p>
          <a:p>
            <a:pPr marL="0" lvl="0" indent="0" algn="l" rtl="0">
              <a:spcBef>
                <a:spcPts val="1000"/>
              </a:spcBef>
              <a:spcAft>
                <a:spcPts val="0"/>
              </a:spcAft>
              <a:buSzPct val="79999"/>
              <a:buNone/>
            </a:pPr>
            <a:r>
              <a:rPr lang="tr-TR" dirty="0">
                <a:solidFill>
                  <a:srgbClr val="757575"/>
                </a:solidFill>
              </a:rPr>
              <a:t>farklı açıdan görmek inanılmaz büyüleyici bir deneyim olacaktır. Türkiye’de</a:t>
            </a:r>
            <a:endParaRPr dirty="0"/>
          </a:p>
          <a:p>
            <a:pPr marL="0" lvl="0" indent="0" algn="l" rtl="0">
              <a:spcBef>
                <a:spcPts val="1000"/>
              </a:spcBef>
              <a:spcAft>
                <a:spcPts val="0"/>
              </a:spcAft>
              <a:buSzPct val="79999"/>
              <a:buNone/>
            </a:pPr>
            <a:r>
              <a:rPr lang="tr-TR" dirty="0">
                <a:solidFill>
                  <a:srgbClr val="757575"/>
                </a:solidFill>
              </a:rPr>
              <a:t>Düden’den başka hiçbir şelalenin arkasından gürültüyle akan suyu izleme</a:t>
            </a:r>
            <a:endParaRPr dirty="0"/>
          </a:p>
          <a:p>
            <a:pPr marL="0" lvl="0" indent="0" algn="l" rtl="0">
              <a:spcBef>
                <a:spcPts val="1000"/>
              </a:spcBef>
              <a:spcAft>
                <a:spcPts val="0"/>
              </a:spcAft>
              <a:buSzPct val="79999"/>
              <a:buNone/>
            </a:pPr>
            <a:r>
              <a:rPr lang="tr-TR" dirty="0">
                <a:solidFill>
                  <a:srgbClr val="757575"/>
                </a:solidFill>
              </a:rPr>
              <a:t>imkanı yoktur. 40 metre uzunluğundaki bu mağaraya giderseniz dilek</a:t>
            </a:r>
            <a:endParaRPr dirty="0"/>
          </a:p>
          <a:p>
            <a:pPr marL="0" lvl="0" indent="0" algn="l" rtl="0">
              <a:spcBef>
                <a:spcPts val="1000"/>
              </a:spcBef>
              <a:spcAft>
                <a:spcPts val="0"/>
              </a:spcAft>
              <a:buSzPct val="79999"/>
              <a:buNone/>
            </a:pPr>
            <a:r>
              <a:rPr lang="tr-TR" dirty="0">
                <a:solidFill>
                  <a:srgbClr val="757575"/>
                </a:solidFill>
              </a:rPr>
              <a:t>kuyusunda dilek tutmayı da unutmayın.</a:t>
            </a:r>
            <a:endParaRPr dirty="0"/>
          </a:p>
          <a:p>
            <a:pPr marL="0" lvl="0" indent="0" algn="l" rtl="0">
              <a:spcBef>
                <a:spcPts val="1000"/>
              </a:spcBef>
              <a:spcAft>
                <a:spcPts val="0"/>
              </a:spcAft>
              <a:buSzPct val="79999"/>
              <a:buNone/>
            </a:pPr>
            <a:r>
              <a:rPr lang="tr-TR" dirty="0">
                <a:solidFill>
                  <a:srgbClr val="757575"/>
                </a:solidFill>
              </a:rPr>
              <a:t>Düden, 10 km boyunca Antalya’ </a:t>
            </a:r>
            <a:r>
              <a:rPr lang="tr-TR" dirty="0" err="1">
                <a:solidFill>
                  <a:srgbClr val="757575"/>
                </a:solidFill>
              </a:rPr>
              <a:t>nın</a:t>
            </a:r>
            <a:r>
              <a:rPr lang="tr-TR" dirty="0">
                <a:solidFill>
                  <a:srgbClr val="757575"/>
                </a:solidFill>
              </a:rPr>
              <a:t> yer altından akarak, büyüleyici bir görsel</a:t>
            </a:r>
            <a:endParaRPr dirty="0"/>
          </a:p>
          <a:p>
            <a:pPr marL="0" lvl="0" indent="0" algn="l" rtl="0">
              <a:spcBef>
                <a:spcPts val="1000"/>
              </a:spcBef>
              <a:spcAft>
                <a:spcPts val="0"/>
              </a:spcAft>
              <a:buSzPct val="79999"/>
              <a:buNone/>
            </a:pPr>
            <a:r>
              <a:rPr lang="tr-TR" dirty="0">
                <a:solidFill>
                  <a:srgbClr val="757575"/>
                </a:solidFill>
              </a:rPr>
              <a:t>şölen sunarak Lara’dan </a:t>
            </a:r>
            <a:r>
              <a:rPr lang="tr-TR" dirty="0" err="1">
                <a:solidFill>
                  <a:srgbClr val="757575"/>
                </a:solidFill>
              </a:rPr>
              <a:t>Akdenize</a:t>
            </a:r>
            <a:r>
              <a:rPr lang="tr-TR" dirty="0">
                <a:solidFill>
                  <a:srgbClr val="757575"/>
                </a:solidFill>
              </a:rPr>
              <a:t> dökülmektedir. Bu nokta Villa </a:t>
            </a:r>
            <a:r>
              <a:rPr lang="tr-TR" dirty="0" err="1">
                <a:solidFill>
                  <a:srgbClr val="757575"/>
                </a:solidFill>
              </a:rPr>
              <a:t>Sunflower</a:t>
            </a:r>
            <a:r>
              <a:rPr lang="tr-TR" dirty="0">
                <a:solidFill>
                  <a:srgbClr val="757575"/>
                </a:solidFill>
              </a:rPr>
              <a:t> </a:t>
            </a:r>
            <a:r>
              <a:rPr lang="tr-TR" dirty="0" err="1">
                <a:solidFill>
                  <a:srgbClr val="757575"/>
                </a:solidFill>
              </a:rPr>
              <a:t>Beach</a:t>
            </a:r>
            <a:r>
              <a:rPr lang="tr-TR" dirty="0">
                <a:solidFill>
                  <a:srgbClr val="757575"/>
                </a:solidFill>
              </a:rPr>
              <a:t> Hotel’</a:t>
            </a:r>
            <a:endParaRPr dirty="0"/>
          </a:p>
          <a:p>
            <a:pPr marL="0" lvl="0" indent="0" algn="l" rtl="0">
              <a:spcBef>
                <a:spcPts val="1000"/>
              </a:spcBef>
              <a:spcAft>
                <a:spcPts val="0"/>
              </a:spcAft>
              <a:buSzPct val="79999"/>
              <a:buNone/>
            </a:pPr>
            <a:r>
              <a:rPr lang="tr-TR" dirty="0">
                <a:solidFill>
                  <a:srgbClr val="757575"/>
                </a:solidFill>
              </a:rPr>
              <a:t>e  121 km mesafededir.</a:t>
            </a:r>
            <a:endParaRPr dirty="0">
              <a:solidFill>
                <a:srgbClr val="757575"/>
              </a:solidFill>
            </a:endParaRPr>
          </a:p>
        </p:txBody>
      </p:sp>
      <p:pic>
        <p:nvPicPr>
          <p:cNvPr id="488" name="Google Shape;488;p47"/>
          <p:cNvPicPr preferRelativeResize="0"/>
          <p:nvPr/>
        </p:nvPicPr>
        <p:blipFill rotWithShape="1">
          <a:blip r:embed="rId3">
            <a:alphaModFix/>
          </a:blip>
          <a:srcRect/>
          <a:stretch/>
        </p:blipFill>
        <p:spPr>
          <a:xfrm>
            <a:off x="6026727" y="1514994"/>
            <a:ext cx="3516283" cy="2799311"/>
          </a:xfrm>
          <a:prstGeom prst="rect">
            <a:avLst/>
          </a:prstGeom>
          <a:ln>
            <a:noFill/>
          </a:ln>
          <a:effectLst>
            <a:softEdge rad="112500"/>
          </a:effectLst>
        </p:spPr>
      </p:pic>
      <p:pic>
        <p:nvPicPr>
          <p:cNvPr id="489" name="Google Shape;489;p47"/>
          <p:cNvPicPr preferRelativeResize="0"/>
          <p:nvPr/>
        </p:nvPicPr>
        <p:blipFill rotWithShape="1">
          <a:blip r:embed="rId4">
            <a:alphaModFix/>
          </a:blip>
          <a:srcRect/>
          <a:stretch/>
        </p:blipFill>
        <p:spPr>
          <a:xfrm>
            <a:off x="6026727" y="4752845"/>
            <a:ext cx="2597320" cy="1473475"/>
          </a:xfrm>
          <a:prstGeom prst="rect">
            <a:avLst/>
          </a:prstGeom>
          <a:ln>
            <a:noFill/>
          </a:ln>
          <a:effectLst>
            <a:softEdge rad="112500"/>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55"/>
          <p:cNvSpPr txBox="1">
            <a:spLocks noGrp="1"/>
          </p:cNvSpPr>
          <p:nvPr>
            <p:ph type="title"/>
          </p:nvPr>
        </p:nvSpPr>
        <p:spPr>
          <a:xfrm>
            <a:off x="677334" y="515388"/>
            <a:ext cx="8596668" cy="789709"/>
          </a:xfrm>
          <a:prstGeom prst="rect">
            <a:avLst/>
          </a:prstGeom>
          <a:noFill/>
          <a:ln>
            <a:noFill/>
          </a:ln>
        </p:spPr>
        <p:txBody>
          <a:bodyPr spcFirstLastPara="1" wrap="square" lIns="91425" tIns="45700" rIns="91425" bIns="45700" anchor="t" anchorCtr="0">
            <a:normAutofit/>
          </a:bodyPr>
          <a:lstStyle/>
          <a:p>
            <a:pPr lvl="0">
              <a:buSzPct val="100000"/>
            </a:pPr>
            <a:r>
              <a:rPr lang="tr-TR" sz="2800" dirty="0"/>
              <a:t>DOĞAL HAYATI KORUMA VE KÜLTÜREL MİRAS</a:t>
            </a:r>
            <a:endParaRPr sz="2800" dirty="0"/>
          </a:p>
        </p:txBody>
      </p:sp>
      <p:sp>
        <p:nvSpPr>
          <p:cNvPr id="546" name="Google Shape;546;p55"/>
          <p:cNvSpPr txBox="1">
            <a:spLocks noGrp="1"/>
          </p:cNvSpPr>
          <p:nvPr>
            <p:ph type="body" idx="1"/>
          </p:nvPr>
        </p:nvSpPr>
        <p:spPr>
          <a:xfrm>
            <a:off x="677334" y="1305098"/>
            <a:ext cx="3586657" cy="527027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r>
              <a:rPr lang="tr-TR" dirty="0" smtClean="0">
                <a:solidFill>
                  <a:schemeClr val="accent1"/>
                </a:solidFill>
              </a:rPr>
              <a:t>Kültürel Mirası Koruma</a:t>
            </a:r>
            <a:endParaRPr dirty="0"/>
          </a:p>
          <a:p>
            <a:pPr marL="0" lvl="0" indent="0" algn="l" rtl="0">
              <a:spcBef>
                <a:spcPts val="1000"/>
              </a:spcBef>
              <a:spcAft>
                <a:spcPts val="0"/>
              </a:spcAft>
              <a:buSzPts val="1120"/>
              <a:buNone/>
            </a:pPr>
            <a:r>
              <a:rPr lang="tr-TR" sz="1400" dirty="0">
                <a:solidFill>
                  <a:srgbClr val="B0B0B0"/>
                </a:solidFill>
              </a:rPr>
              <a:t>Otellerimiz içinde yaptığımız eğitim ve aktiviteler dışında kazandığımız çevre ödüllerimizin devamlılığını sağlamak için yerel kuruluşlarla da çevre etkinliklerine katılmakta ve bölge halkının bilinçlenmesini sağlamaktayız</a:t>
            </a:r>
            <a:r>
              <a:rPr lang="tr-TR" sz="1400" dirty="0" smtClean="0">
                <a:solidFill>
                  <a:srgbClr val="B0B0B0"/>
                </a:solidFill>
              </a:rPr>
              <a:t>.</a:t>
            </a:r>
          </a:p>
          <a:p>
            <a:pPr marL="0" lvl="0" indent="0" algn="l" rtl="0">
              <a:spcBef>
                <a:spcPts val="1000"/>
              </a:spcBef>
              <a:spcAft>
                <a:spcPts val="0"/>
              </a:spcAft>
              <a:buSzPts val="1120"/>
              <a:buNone/>
            </a:pPr>
            <a:r>
              <a:rPr lang="tr-TR" sz="1400" dirty="0" smtClean="0">
                <a:solidFill>
                  <a:srgbClr val="B0B0B0"/>
                </a:solidFill>
              </a:rPr>
              <a:t>Ayrıca </a:t>
            </a:r>
            <a:r>
              <a:rPr lang="tr-TR" sz="1400" dirty="0">
                <a:solidFill>
                  <a:srgbClr val="B0B0B0"/>
                </a:solidFill>
              </a:rPr>
              <a:t>Kültürel ve Doğal Mirası Koruma ile ilgili farkındalığı artırmak için tesisimiz adına Syedra Antik Kalesine </a:t>
            </a:r>
            <a:r>
              <a:rPr lang="tr-TR" sz="1400" dirty="0" smtClean="0">
                <a:solidFill>
                  <a:srgbClr val="B0B0B0"/>
                </a:solidFill>
              </a:rPr>
              <a:t>maddi ve ayni destekte </a:t>
            </a:r>
            <a:r>
              <a:rPr lang="tr-TR" sz="1400" dirty="0">
                <a:solidFill>
                  <a:srgbClr val="B0B0B0"/>
                </a:solidFill>
              </a:rPr>
              <a:t>bulunulmuştur. Yerel kuruluşlar ile sosyal projelerde yer almakta ve çevre etkinliklerine katılarak bölge halkını bilinçlendirmek için çalışmalar yapmaktayız.</a:t>
            </a:r>
            <a:endParaRPr dirty="0"/>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a:p>
            <a:pPr marL="0" lvl="0" indent="0" algn="l" rtl="0">
              <a:spcBef>
                <a:spcPts val="1000"/>
              </a:spcBef>
              <a:spcAft>
                <a:spcPts val="0"/>
              </a:spcAft>
              <a:buSzPts val="1280"/>
              <a:buNone/>
            </a:pPr>
            <a:endParaRPr sz="1600" dirty="0">
              <a:solidFill>
                <a:srgbClr val="B0B0B0"/>
              </a:solidFill>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668" y="1305098"/>
            <a:ext cx="3687070" cy="4689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48"/>
          <p:cNvSpPr txBox="1">
            <a:spLocks noGrp="1"/>
          </p:cNvSpPr>
          <p:nvPr>
            <p:ph type="title"/>
          </p:nvPr>
        </p:nvSpPr>
        <p:spPr>
          <a:xfrm>
            <a:off x="556953" y="615142"/>
            <a:ext cx="4602188" cy="1263534"/>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2400"/>
              <a:buFont typeface="Trebuchet MS"/>
              <a:buNone/>
            </a:pPr>
            <a:r>
              <a:rPr lang="tr-TR" sz="2400" dirty="0"/>
              <a:t>DOĞAL HAYATI KORUMA VE KÜLTÜREL MİRAS</a:t>
            </a:r>
            <a:endParaRPr dirty="0"/>
          </a:p>
        </p:txBody>
      </p:sp>
      <p:sp>
        <p:nvSpPr>
          <p:cNvPr id="495" name="Google Shape;495;p48"/>
          <p:cNvSpPr txBox="1">
            <a:spLocks noGrp="1"/>
          </p:cNvSpPr>
          <p:nvPr>
            <p:ph type="body" idx="2"/>
          </p:nvPr>
        </p:nvSpPr>
        <p:spPr>
          <a:xfrm>
            <a:off x="556953" y="2302625"/>
            <a:ext cx="3974909" cy="305889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r>
              <a:rPr lang="tr-TR">
                <a:solidFill>
                  <a:srgbClr val="B0B0B0"/>
                </a:solidFill>
              </a:rPr>
              <a:t>Villa Sunflower Hotel olarak çevre etkinlikleri ve doğal hayatı koruma ile ilgili tüm etkinlikleri takip eder ,elimizden geldiğince destekleriz .Çalışma arkadaşlarımıza da bununla ilgili bilgilendirme yaparak farkındalıklarını artırmayı hedefleriz .</a:t>
            </a:r>
            <a:endParaRPr/>
          </a:p>
          <a:p>
            <a:pPr marL="0" lvl="0" indent="0" algn="l" rtl="0">
              <a:spcBef>
                <a:spcPts val="1000"/>
              </a:spcBef>
              <a:spcAft>
                <a:spcPts val="0"/>
              </a:spcAft>
              <a:buSzPts val="1120"/>
              <a:buNone/>
            </a:pPr>
            <a:endParaRPr>
              <a:solidFill>
                <a:srgbClr val="B0B0B0"/>
              </a:solidFill>
            </a:endParaRPr>
          </a:p>
          <a:p>
            <a:pPr marL="0" lvl="0" indent="0" algn="l" rtl="0">
              <a:spcBef>
                <a:spcPts val="1000"/>
              </a:spcBef>
              <a:spcAft>
                <a:spcPts val="0"/>
              </a:spcAft>
              <a:buSzPts val="1120"/>
              <a:buNone/>
            </a:pPr>
            <a:r>
              <a:rPr lang="tr-TR">
                <a:solidFill>
                  <a:srgbClr val="B0B0B0"/>
                </a:solidFill>
              </a:rPr>
              <a:t>Kültürel ve Doğal Mirası Koruma ile ilgili farkındalığı artırmak için tesisimiz adına Tema Vakfına Çanakkale bölgesindeki ağaçlandırma çalışmalarında destekte bulunulmuştur. </a:t>
            </a:r>
            <a:endParaRPr/>
          </a:p>
          <a:p>
            <a:pPr marL="0" lvl="0" indent="0" algn="l" rtl="0">
              <a:spcBef>
                <a:spcPts val="1000"/>
              </a:spcBef>
              <a:spcAft>
                <a:spcPts val="0"/>
              </a:spcAft>
              <a:buSzPts val="1120"/>
              <a:buNone/>
            </a:pPr>
            <a:endParaRPr/>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0382" y="975730"/>
            <a:ext cx="4312119" cy="438578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49"/>
          <p:cNvSpPr txBox="1">
            <a:spLocks noGrp="1"/>
          </p:cNvSpPr>
          <p:nvPr>
            <p:ph type="title"/>
          </p:nvPr>
        </p:nvSpPr>
        <p:spPr>
          <a:xfrm>
            <a:off x="615141" y="91439"/>
            <a:ext cx="8729518" cy="125522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06 BÖLÜM </a:t>
            </a:r>
            <a:br>
              <a:rPr lang="tr-TR"/>
            </a:br>
            <a:r>
              <a:rPr lang="tr-TR"/>
              <a:t>YÖRESEL LEZZETLER</a:t>
            </a:r>
            <a:endParaRPr/>
          </a:p>
        </p:txBody>
      </p:sp>
      <p:sp>
        <p:nvSpPr>
          <p:cNvPr id="502" name="Google Shape;502;p49"/>
          <p:cNvSpPr txBox="1">
            <a:spLocks noGrp="1"/>
          </p:cNvSpPr>
          <p:nvPr>
            <p:ph type="body" idx="1"/>
          </p:nvPr>
        </p:nvSpPr>
        <p:spPr>
          <a:xfrm>
            <a:off x="544482" y="1762297"/>
            <a:ext cx="8800177" cy="44888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80"/>
              <a:buNone/>
            </a:pPr>
            <a:endParaRPr sz="1600">
              <a:solidFill>
                <a:srgbClr val="B0B0B0"/>
              </a:solidFill>
            </a:endParaRPr>
          </a:p>
          <a:p>
            <a:pPr marL="0" lvl="0" indent="0" algn="l" rtl="0">
              <a:spcBef>
                <a:spcPts val="1000"/>
              </a:spcBef>
              <a:spcAft>
                <a:spcPts val="0"/>
              </a:spcAft>
              <a:buSzPts val="1280"/>
              <a:buNone/>
            </a:pPr>
            <a:endParaRPr sz="1600">
              <a:solidFill>
                <a:srgbClr val="B0B0B0"/>
              </a:solidFill>
            </a:endParaRPr>
          </a:p>
          <a:p>
            <a:pPr marL="0" lvl="0" indent="0" algn="l" rtl="0">
              <a:spcBef>
                <a:spcPts val="1000"/>
              </a:spcBef>
              <a:spcAft>
                <a:spcPts val="0"/>
              </a:spcAft>
              <a:buSzPts val="1280"/>
              <a:buNone/>
            </a:pPr>
            <a:endParaRPr sz="1600">
              <a:solidFill>
                <a:srgbClr val="B0B0B0"/>
              </a:solidFill>
            </a:endParaRPr>
          </a:p>
          <a:p>
            <a:pPr marL="0" lvl="0" indent="0" algn="l" rtl="0">
              <a:spcBef>
                <a:spcPts val="1000"/>
              </a:spcBef>
              <a:spcAft>
                <a:spcPts val="0"/>
              </a:spcAft>
              <a:buSzPts val="1280"/>
              <a:buNone/>
            </a:pPr>
            <a:endParaRPr sz="1600">
              <a:solidFill>
                <a:srgbClr val="B0B0B0"/>
              </a:solidFill>
            </a:endParaRPr>
          </a:p>
          <a:p>
            <a:pPr marL="0" lvl="0" indent="0" algn="l" rtl="0">
              <a:spcBef>
                <a:spcPts val="1000"/>
              </a:spcBef>
              <a:spcAft>
                <a:spcPts val="0"/>
              </a:spcAft>
              <a:buSzPts val="1280"/>
              <a:buNone/>
            </a:pPr>
            <a:endParaRPr sz="1600">
              <a:solidFill>
                <a:srgbClr val="B0B0B0"/>
              </a:solidFill>
            </a:endParaRPr>
          </a:p>
          <a:p>
            <a:pPr marL="0" lvl="0" indent="0" algn="l" rtl="0">
              <a:spcBef>
                <a:spcPts val="1000"/>
              </a:spcBef>
              <a:spcAft>
                <a:spcPts val="0"/>
              </a:spcAft>
              <a:buSzPts val="1280"/>
              <a:buNone/>
            </a:pPr>
            <a:endParaRPr sz="1600">
              <a:solidFill>
                <a:srgbClr val="B0B0B0"/>
              </a:solidFill>
            </a:endParaRPr>
          </a:p>
        </p:txBody>
      </p:sp>
      <p:pic>
        <p:nvPicPr>
          <p:cNvPr id="503" name="Google Shape;503;p49"/>
          <p:cNvPicPr preferRelativeResize="0"/>
          <p:nvPr/>
        </p:nvPicPr>
        <p:blipFill rotWithShape="1">
          <a:blip r:embed="rId3">
            <a:alphaModFix/>
          </a:blip>
          <a:srcRect/>
          <a:stretch/>
        </p:blipFill>
        <p:spPr>
          <a:xfrm>
            <a:off x="5368518" y="783015"/>
            <a:ext cx="3770278" cy="1860531"/>
          </a:xfrm>
          <a:prstGeom prst="rect">
            <a:avLst/>
          </a:prstGeom>
          <a:noFill/>
          <a:ln>
            <a:noFill/>
          </a:ln>
        </p:spPr>
      </p:pic>
      <p:pic>
        <p:nvPicPr>
          <p:cNvPr id="504" name="Google Shape;504;p49"/>
          <p:cNvPicPr preferRelativeResize="0"/>
          <p:nvPr/>
        </p:nvPicPr>
        <p:blipFill rotWithShape="1">
          <a:blip r:embed="rId4">
            <a:alphaModFix/>
          </a:blip>
          <a:srcRect/>
          <a:stretch/>
        </p:blipFill>
        <p:spPr>
          <a:xfrm>
            <a:off x="702624" y="4158362"/>
            <a:ext cx="4815523" cy="2274304"/>
          </a:xfrm>
          <a:prstGeom prst="rect">
            <a:avLst/>
          </a:prstGeom>
          <a:noFill/>
          <a:ln>
            <a:noFill/>
          </a:ln>
        </p:spPr>
      </p:pic>
      <p:pic>
        <p:nvPicPr>
          <p:cNvPr id="505" name="Google Shape;505;p49"/>
          <p:cNvPicPr preferRelativeResize="0"/>
          <p:nvPr/>
        </p:nvPicPr>
        <p:blipFill rotWithShape="1">
          <a:blip r:embed="rId5">
            <a:alphaModFix/>
          </a:blip>
          <a:srcRect/>
          <a:stretch/>
        </p:blipFill>
        <p:spPr>
          <a:xfrm>
            <a:off x="947834" y="1554479"/>
            <a:ext cx="3421470" cy="2282435"/>
          </a:xfrm>
          <a:prstGeom prst="rect">
            <a:avLst/>
          </a:prstGeom>
          <a:noFill/>
          <a:ln>
            <a:noFill/>
          </a:ln>
        </p:spPr>
      </p:pic>
      <p:pic>
        <p:nvPicPr>
          <p:cNvPr id="506" name="Google Shape;506;p49"/>
          <p:cNvPicPr preferRelativeResize="0"/>
          <p:nvPr/>
        </p:nvPicPr>
        <p:blipFill rotWithShape="1">
          <a:blip r:embed="rId6">
            <a:alphaModFix/>
          </a:blip>
          <a:srcRect/>
          <a:stretch/>
        </p:blipFill>
        <p:spPr>
          <a:xfrm>
            <a:off x="5982911" y="3286426"/>
            <a:ext cx="3361748" cy="223150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50"/>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spcBef>
                <a:spcPts val="0"/>
              </a:spcBef>
              <a:spcAft>
                <a:spcPts val="0"/>
              </a:spcAft>
              <a:buSzPct val="79999"/>
              <a:buNone/>
            </a:pPr>
            <a:r>
              <a:rPr lang="tr-TR">
                <a:solidFill>
                  <a:schemeClr val="accent1"/>
                </a:solidFill>
              </a:rPr>
              <a:t>Antalya Piyazı</a:t>
            </a:r>
            <a:endParaRPr/>
          </a:p>
          <a:p>
            <a:pPr marL="0" lvl="0" indent="0" algn="l" rtl="0">
              <a:spcBef>
                <a:spcPts val="1000"/>
              </a:spcBef>
              <a:spcAft>
                <a:spcPts val="0"/>
              </a:spcAft>
              <a:buSzPct val="79999"/>
              <a:buNone/>
            </a:pPr>
            <a:endParaRPr>
              <a:solidFill>
                <a:schemeClr val="accent1"/>
              </a:solidFill>
            </a:endParaRPr>
          </a:p>
          <a:p>
            <a:pPr marL="0" lvl="0" indent="0" algn="l" rtl="0">
              <a:spcBef>
                <a:spcPts val="1000"/>
              </a:spcBef>
              <a:spcAft>
                <a:spcPts val="0"/>
              </a:spcAft>
              <a:buSzPct val="79999"/>
              <a:buNone/>
            </a:pPr>
            <a:r>
              <a:rPr lang="tr-TR">
                <a:solidFill>
                  <a:srgbClr val="B0B0B0"/>
                </a:solidFill>
              </a:rPr>
              <a:t>Antalya usulü piyaz, yaklaşık yüz yıla yakın geçmişi ile il sınırlarını aşan</a:t>
            </a:r>
            <a:endParaRPr/>
          </a:p>
          <a:p>
            <a:pPr marL="0" lvl="0" indent="0" algn="l" rtl="0">
              <a:spcBef>
                <a:spcPts val="1000"/>
              </a:spcBef>
              <a:spcAft>
                <a:spcPts val="0"/>
              </a:spcAft>
              <a:buSzPct val="79999"/>
              <a:buNone/>
            </a:pPr>
            <a:r>
              <a:rPr lang="tr-TR">
                <a:solidFill>
                  <a:srgbClr val="B0B0B0"/>
                </a:solidFill>
              </a:rPr>
              <a:t>bir üne sahip olmuştur. Antalya'da geliştirilen ve ünlenen piyaz, yapım</a:t>
            </a:r>
            <a:endParaRPr/>
          </a:p>
          <a:p>
            <a:pPr marL="0" lvl="0" indent="0" algn="l" rtl="0">
              <a:spcBef>
                <a:spcPts val="1000"/>
              </a:spcBef>
              <a:spcAft>
                <a:spcPts val="0"/>
              </a:spcAft>
              <a:buSzPct val="79999"/>
              <a:buNone/>
            </a:pPr>
            <a:r>
              <a:rPr lang="tr-TR">
                <a:solidFill>
                  <a:srgbClr val="B0B0B0"/>
                </a:solidFill>
              </a:rPr>
              <a:t>tekniği ile kente uğrayan yerli ve yabancı misafirlerin tadına bakmadan</a:t>
            </a:r>
            <a:endParaRPr/>
          </a:p>
          <a:p>
            <a:pPr marL="0" lvl="0" indent="0" algn="l" rtl="0">
              <a:spcBef>
                <a:spcPts val="1000"/>
              </a:spcBef>
              <a:spcAft>
                <a:spcPts val="0"/>
              </a:spcAft>
              <a:buSzPct val="79999"/>
              <a:buNone/>
            </a:pPr>
            <a:r>
              <a:rPr lang="tr-TR">
                <a:solidFill>
                  <a:srgbClr val="B0B0B0"/>
                </a:solidFill>
              </a:rPr>
              <a:t>gitmediği bir yöresel ürün haline gelmiştir.</a:t>
            </a:r>
            <a:endParaRPr/>
          </a:p>
          <a:p>
            <a:pPr marL="0" lvl="0" indent="0" algn="l" rtl="0">
              <a:spcBef>
                <a:spcPts val="1000"/>
              </a:spcBef>
              <a:spcAft>
                <a:spcPts val="0"/>
              </a:spcAft>
              <a:buSzPct val="79999"/>
              <a:buNone/>
            </a:pPr>
            <a:r>
              <a:rPr lang="tr-TR">
                <a:solidFill>
                  <a:srgbClr val="B0B0B0"/>
                </a:solidFill>
              </a:rPr>
              <a:t>Antalya piyazı, tarator soslu bir fasulye yemeğidir. Başka yörelerde</a:t>
            </a:r>
            <a:endParaRPr/>
          </a:p>
          <a:p>
            <a:pPr marL="0" lvl="0" indent="0" algn="l" rtl="0">
              <a:spcBef>
                <a:spcPts val="1000"/>
              </a:spcBef>
              <a:spcAft>
                <a:spcPts val="0"/>
              </a:spcAft>
              <a:buSzPct val="79999"/>
              <a:buNone/>
            </a:pPr>
            <a:r>
              <a:rPr lang="tr-TR">
                <a:solidFill>
                  <a:srgbClr val="B0B0B0"/>
                </a:solidFill>
              </a:rPr>
              <a:t>yapılan piyaz çeşitleri salata olarak tüketilirken, Antalya ve ilçelerinde</a:t>
            </a:r>
            <a:endParaRPr/>
          </a:p>
          <a:p>
            <a:pPr marL="0" lvl="0" indent="0" algn="l" rtl="0">
              <a:spcBef>
                <a:spcPts val="1000"/>
              </a:spcBef>
              <a:spcAft>
                <a:spcPts val="0"/>
              </a:spcAft>
              <a:buSzPct val="79999"/>
              <a:buNone/>
            </a:pPr>
            <a:r>
              <a:rPr lang="tr-TR">
                <a:solidFill>
                  <a:srgbClr val="B0B0B0"/>
                </a:solidFill>
              </a:rPr>
              <a:t>ana yemek olarak yenilmektedir. Antalya usulü piyazın ayırt edici özelliği;</a:t>
            </a:r>
            <a:endParaRPr/>
          </a:p>
          <a:p>
            <a:pPr marL="0" lvl="0" indent="0" algn="l" rtl="0">
              <a:spcBef>
                <a:spcPts val="1000"/>
              </a:spcBef>
              <a:spcAft>
                <a:spcPts val="0"/>
              </a:spcAft>
              <a:buSzPct val="79999"/>
              <a:buNone/>
            </a:pPr>
            <a:r>
              <a:rPr lang="tr-TR">
                <a:solidFill>
                  <a:srgbClr val="B0B0B0"/>
                </a:solidFill>
              </a:rPr>
              <a:t>tarator sosu kullanılmasından, üretim şeklinden, taratorun yapılışından</a:t>
            </a:r>
            <a:endParaRPr/>
          </a:p>
          <a:p>
            <a:pPr marL="0" lvl="0" indent="0" algn="l" rtl="0">
              <a:spcBef>
                <a:spcPts val="1000"/>
              </a:spcBef>
              <a:spcAft>
                <a:spcPts val="0"/>
              </a:spcAft>
              <a:buSzPct val="79999"/>
              <a:buNone/>
            </a:pPr>
            <a:r>
              <a:rPr lang="tr-TR">
                <a:solidFill>
                  <a:srgbClr val="B0B0B0"/>
                </a:solidFill>
              </a:rPr>
              <a:t>(tahin, limon suyu, sirke, tuz sarımsak, zeytinyağı, su.) ve kullanılan</a:t>
            </a:r>
            <a:endParaRPr/>
          </a:p>
          <a:p>
            <a:pPr marL="0" lvl="0" indent="0" algn="l" rtl="0">
              <a:spcBef>
                <a:spcPts val="1000"/>
              </a:spcBef>
              <a:spcAft>
                <a:spcPts val="0"/>
              </a:spcAft>
              <a:buSzPct val="79999"/>
              <a:buNone/>
            </a:pPr>
            <a:r>
              <a:rPr lang="tr-TR">
                <a:solidFill>
                  <a:srgbClr val="B0B0B0"/>
                </a:solidFill>
              </a:rPr>
              <a:t>küçük taneli fasulyesinden ileri gelmektedir.</a:t>
            </a:r>
            <a:endParaRPr/>
          </a:p>
          <a:p>
            <a:pPr marL="0" lvl="0" indent="0" algn="l" rtl="0">
              <a:spcBef>
                <a:spcPts val="1000"/>
              </a:spcBef>
              <a:spcAft>
                <a:spcPts val="0"/>
              </a:spcAft>
              <a:buSzPct val="79999"/>
              <a:buNone/>
            </a:pPr>
            <a:endParaRPr/>
          </a:p>
        </p:txBody>
      </p:sp>
      <p:pic>
        <p:nvPicPr>
          <p:cNvPr id="512" name="Google Shape;512;p50"/>
          <p:cNvPicPr preferRelativeResize="0"/>
          <p:nvPr/>
        </p:nvPicPr>
        <p:blipFill rotWithShape="1">
          <a:blip r:embed="rId3">
            <a:alphaModFix/>
          </a:blip>
          <a:srcRect/>
          <a:stretch/>
        </p:blipFill>
        <p:spPr>
          <a:xfrm>
            <a:off x="5481426" y="149629"/>
            <a:ext cx="3496320" cy="2010960"/>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5"/>
          <p:cNvSpPr txBox="1">
            <a:spLocks noGrp="1"/>
          </p:cNvSpPr>
          <p:nvPr>
            <p:ph type="title"/>
          </p:nvPr>
        </p:nvSpPr>
        <p:spPr>
          <a:xfrm>
            <a:off x="548640" y="522580"/>
            <a:ext cx="8825115" cy="125809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2000"/>
              <a:buFont typeface="Trebuchet MS"/>
              <a:buNone/>
            </a:pPr>
            <a:r>
              <a:rPr lang="tr-TR" sz="2000" dirty="0"/>
              <a:t>               </a:t>
            </a:r>
            <a:br>
              <a:rPr lang="tr-TR" sz="2000" dirty="0"/>
            </a:br>
            <a:r>
              <a:rPr lang="tr-TR" sz="2000" dirty="0"/>
              <a:t>              </a:t>
            </a:r>
            <a:r>
              <a:rPr lang="tr-TR" sz="2000" dirty="0" smtClean="0"/>
              <a:t/>
            </a:r>
            <a:br>
              <a:rPr lang="tr-TR" sz="2000" dirty="0" smtClean="0"/>
            </a:br>
            <a:r>
              <a:rPr lang="tr-TR" sz="2400" dirty="0" smtClean="0"/>
              <a:t>Rapor </a:t>
            </a:r>
            <a:r>
              <a:rPr lang="tr-TR" sz="2400" dirty="0"/>
              <a:t>Hakkında</a:t>
            </a:r>
            <a:br>
              <a:rPr lang="tr-TR" sz="2400" dirty="0"/>
            </a:br>
            <a:r>
              <a:rPr lang="tr-TR" sz="2000" dirty="0"/>
              <a:t/>
            </a:r>
            <a:br>
              <a:rPr lang="tr-TR" sz="2000" dirty="0"/>
            </a:br>
            <a:r>
              <a:rPr lang="tr-TR" sz="2000" dirty="0"/>
              <a:t/>
            </a:r>
            <a:br>
              <a:rPr lang="tr-TR" sz="2000" dirty="0"/>
            </a:br>
            <a:r>
              <a:rPr lang="tr-TR" sz="1600" dirty="0">
                <a:solidFill>
                  <a:srgbClr val="B0B0B0"/>
                </a:solidFill>
              </a:rPr>
              <a:t>Otelimizde bulunan kalite sistemleri ile birlikte hem çevre için hem de misafirlerimiz için genel verimliliğimizi, kalitemizi ve çevresel performansımızı arttırmayı hedefliyoruz.</a:t>
            </a:r>
            <a:br>
              <a:rPr lang="tr-TR" sz="1600" dirty="0">
                <a:solidFill>
                  <a:srgbClr val="B0B0B0"/>
                </a:solidFill>
              </a:rPr>
            </a:br>
            <a:r>
              <a:rPr lang="tr-TR" sz="1600" dirty="0">
                <a:solidFill>
                  <a:srgbClr val="B0B0B0"/>
                </a:solidFill>
              </a:rPr>
              <a:t>Bu doğrultuda çevresel etkilerin azaltılması, enerji, su ve atık yönetimi, yerel halka ekonomik ve sosyal olarak fayda sağlama ve çevreyi koruma gibi sürdürülebilirlik kavramı içinde yer alan birçok konuda çalışmalarımıza devam etmekteyiz. Sürdürülebilirlik çevresel,</a:t>
            </a:r>
            <a:br>
              <a:rPr lang="tr-TR" sz="1600" dirty="0">
                <a:solidFill>
                  <a:srgbClr val="B0B0B0"/>
                </a:solidFill>
              </a:rPr>
            </a:br>
            <a:r>
              <a:rPr lang="tr-TR" sz="1600" dirty="0">
                <a:solidFill>
                  <a:srgbClr val="B0B0B0"/>
                </a:solidFill>
              </a:rPr>
              <a:t>ekonomik ve sosyal faktörlerin insan ve çevre yararına bir araya getirilmesi olarak tanımlanabilmektedir. Sürdürülebilirlik kapsamında otelimizin temel sorumlulukları;</a:t>
            </a:r>
            <a:br>
              <a:rPr lang="tr-TR" sz="1600" dirty="0">
                <a:solidFill>
                  <a:srgbClr val="B0B0B0"/>
                </a:solidFill>
              </a:rPr>
            </a:br>
            <a:r>
              <a:rPr lang="tr-TR" sz="1600" dirty="0">
                <a:solidFill>
                  <a:srgbClr val="B0B0B0"/>
                </a:solidFill>
              </a:rPr>
              <a:t/>
            </a:r>
            <a:br>
              <a:rPr lang="tr-TR" sz="1600" dirty="0">
                <a:solidFill>
                  <a:srgbClr val="B0B0B0"/>
                </a:solidFill>
              </a:rPr>
            </a:br>
            <a:r>
              <a:rPr lang="tr-TR" sz="1600" dirty="0">
                <a:solidFill>
                  <a:srgbClr val="B0B0B0"/>
                </a:solidFill>
              </a:rPr>
              <a:t>1.Geri dönüşüm ve yeniden kullanım fırsatlarını yaratmak ve değerlendirmek,</a:t>
            </a:r>
            <a:br>
              <a:rPr lang="tr-TR" sz="1600" dirty="0">
                <a:solidFill>
                  <a:srgbClr val="B0B0B0"/>
                </a:solidFill>
              </a:rPr>
            </a:br>
            <a:r>
              <a:rPr lang="tr-TR" sz="1600" dirty="0">
                <a:solidFill>
                  <a:srgbClr val="B0B0B0"/>
                </a:solidFill>
              </a:rPr>
              <a:t>2.Enerji verimliliğini sürekli iyileştirmek ve karbon salınımından dolayı oluşan olumsuz etkiyi en düşük seviyeye indirgemek ,</a:t>
            </a:r>
            <a:br>
              <a:rPr lang="tr-TR" sz="1600" dirty="0">
                <a:solidFill>
                  <a:srgbClr val="B0B0B0"/>
                </a:solidFill>
              </a:rPr>
            </a:br>
            <a:r>
              <a:rPr lang="tr-TR" sz="1600" dirty="0">
                <a:solidFill>
                  <a:srgbClr val="B0B0B0"/>
                </a:solidFill>
              </a:rPr>
              <a:t>3. Neden olunan her türlü çevresel etkiyi azaltmak,</a:t>
            </a:r>
            <a:br>
              <a:rPr lang="tr-TR" sz="1600" dirty="0">
                <a:solidFill>
                  <a:srgbClr val="B0B0B0"/>
                </a:solidFill>
              </a:rPr>
            </a:br>
            <a:r>
              <a:rPr lang="tr-TR" sz="1600" dirty="0">
                <a:solidFill>
                  <a:srgbClr val="B0B0B0"/>
                </a:solidFill>
              </a:rPr>
              <a:t>4.Sürdürülebilirliğin temellerini oluşturan sosyal ve ekonomik faktörler en az çevre kadar önem arz etmektedir.</a:t>
            </a:r>
            <a:r>
              <a:rPr lang="tr-TR" sz="1800" dirty="0">
                <a:solidFill>
                  <a:srgbClr val="B0B0B0"/>
                </a:solidFill>
              </a:rPr>
              <a:t/>
            </a:r>
            <a:br>
              <a:rPr lang="tr-TR" sz="1800" dirty="0">
                <a:solidFill>
                  <a:srgbClr val="B0B0B0"/>
                </a:solidFill>
              </a:rPr>
            </a:br>
            <a:r>
              <a:rPr lang="tr-TR" sz="1800" dirty="0">
                <a:solidFill>
                  <a:srgbClr val="B0B0B0"/>
                </a:solidFill>
              </a:rPr>
              <a:t/>
            </a:r>
            <a:br>
              <a:rPr lang="tr-TR" sz="1800" dirty="0">
                <a:solidFill>
                  <a:srgbClr val="B0B0B0"/>
                </a:solidFill>
              </a:rPr>
            </a:br>
            <a:r>
              <a:rPr lang="tr-TR" sz="2000" dirty="0">
                <a:solidFill>
                  <a:srgbClr val="B0B0B0"/>
                </a:solidFill>
              </a:rPr>
              <a:t/>
            </a:r>
            <a:br>
              <a:rPr lang="tr-TR" sz="2000" dirty="0">
                <a:solidFill>
                  <a:srgbClr val="B0B0B0"/>
                </a:solidFill>
              </a:rPr>
            </a:br>
            <a:r>
              <a:rPr lang="tr-TR" sz="2000" dirty="0">
                <a:solidFill>
                  <a:srgbClr val="B0B0B0"/>
                </a:solidFill>
              </a:rPr>
              <a:t/>
            </a:r>
            <a:br>
              <a:rPr lang="tr-TR" sz="2000" dirty="0">
                <a:solidFill>
                  <a:srgbClr val="B0B0B0"/>
                </a:solidFill>
              </a:rPr>
            </a:br>
            <a:r>
              <a:rPr lang="tr-TR" sz="2000" dirty="0">
                <a:solidFill>
                  <a:srgbClr val="B0B0B0"/>
                </a:solidFill>
              </a:rPr>
              <a:t/>
            </a:r>
            <a:br>
              <a:rPr lang="tr-TR" sz="2000" dirty="0">
                <a:solidFill>
                  <a:srgbClr val="B0B0B0"/>
                </a:solidFill>
              </a:rPr>
            </a:br>
            <a:r>
              <a:rPr lang="tr-TR" sz="2000" dirty="0">
                <a:solidFill>
                  <a:srgbClr val="B0B0B0"/>
                </a:solidFill>
              </a:rPr>
              <a:t/>
            </a:r>
            <a:br>
              <a:rPr lang="tr-TR" sz="2000" dirty="0">
                <a:solidFill>
                  <a:srgbClr val="B0B0B0"/>
                </a:solidFill>
              </a:rPr>
            </a:br>
            <a:endParaRPr sz="2000" dirty="0">
              <a:solidFill>
                <a:srgbClr val="B0B0B0"/>
              </a:solidFill>
            </a:endParaRPr>
          </a:p>
        </p:txBody>
      </p:sp>
      <p:pic>
        <p:nvPicPr>
          <p:cNvPr id="6" name="Picture 4" descr="https://villasunflowerbeach.com/image/icerik/logo.png">
            <a:extLst>
              <a:ext uri="{FF2B5EF4-FFF2-40B4-BE49-F238E27FC236}">
                <a16:creationId xmlns:a16="http://schemas.microsoft.com/office/drawing/2014/main" id="{27126190-95CA-4CAC-BFA5-4517007F9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4" y="580733"/>
            <a:ext cx="981137" cy="5219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51"/>
          <p:cNvSpPr txBox="1">
            <a:spLocks noGrp="1"/>
          </p:cNvSpPr>
          <p:nvPr>
            <p:ph type="body" idx="1"/>
          </p:nvPr>
        </p:nvSpPr>
        <p:spPr>
          <a:xfrm>
            <a:off x="677334" y="2160589"/>
            <a:ext cx="8596668" cy="3880773"/>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endParaRPr>
              <a:solidFill>
                <a:srgbClr val="B0B0B0"/>
              </a:solidFill>
            </a:endParaRPr>
          </a:p>
          <a:p>
            <a:pPr marL="0" lvl="0" indent="0" algn="l" rtl="0">
              <a:spcBef>
                <a:spcPts val="1000"/>
              </a:spcBef>
              <a:spcAft>
                <a:spcPts val="0"/>
              </a:spcAft>
              <a:buSzPts val="1440"/>
              <a:buNone/>
            </a:pPr>
            <a:r>
              <a:rPr lang="tr-TR">
                <a:solidFill>
                  <a:srgbClr val="B0B0B0"/>
                </a:solidFill>
              </a:rPr>
              <a:t>Antalya hakkında yazılmış eserlerde eskiden kullanılan Çandır</a:t>
            </a:r>
            <a:endParaRPr/>
          </a:p>
          <a:p>
            <a:pPr marL="0" lvl="0" indent="0" algn="l" rtl="0">
              <a:spcBef>
                <a:spcPts val="1000"/>
              </a:spcBef>
              <a:spcAft>
                <a:spcPts val="0"/>
              </a:spcAft>
              <a:buSzPts val="1440"/>
              <a:buNone/>
            </a:pPr>
            <a:r>
              <a:rPr lang="tr-TR">
                <a:solidFill>
                  <a:srgbClr val="B0B0B0"/>
                </a:solidFill>
              </a:rPr>
              <a:t>fasulyesinin yemeğe özellik kattığı belirtilmektedir. Günümüzde ise</a:t>
            </a:r>
            <a:endParaRPr/>
          </a:p>
          <a:p>
            <a:pPr marL="0" lvl="0" indent="0" algn="l" rtl="0">
              <a:spcBef>
                <a:spcPts val="1000"/>
              </a:spcBef>
              <a:spcAft>
                <a:spcPts val="0"/>
              </a:spcAft>
              <a:buSzPts val="1440"/>
              <a:buNone/>
            </a:pPr>
            <a:r>
              <a:rPr lang="tr-TR">
                <a:solidFill>
                  <a:srgbClr val="B0B0B0"/>
                </a:solidFill>
              </a:rPr>
              <a:t>Çandır fasulyesi üretiminin çok kısıtlı olması nedeniyle, bu fasulyenin</a:t>
            </a:r>
            <a:endParaRPr/>
          </a:p>
          <a:p>
            <a:pPr marL="0" lvl="0" indent="0" algn="l" rtl="0">
              <a:spcBef>
                <a:spcPts val="1000"/>
              </a:spcBef>
              <a:spcAft>
                <a:spcPts val="0"/>
              </a:spcAft>
              <a:buSzPts val="1440"/>
              <a:buNone/>
            </a:pPr>
            <a:r>
              <a:rPr lang="tr-TR">
                <a:solidFill>
                  <a:srgbClr val="B0B0B0"/>
                </a:solidFill>
              </a:rPr>
              <a:t>özelliklerini taşıyan, küçük taneli, mat, damarlı Sıra tipi kuru fasulye</a:t>
            </a:r>
            <a:endParaRPr/>
          </a:p>
          <a:p>
            <a:pPr marL="0" lvl="0" indent="0" algn="l" rtl="0">
              <a:spcBef>
                <a:spcPts val="1000"/>
              </a:spcBef>
              <a:spcAft>
                <a:spcPts val="0"/>
              </a:spcAft>
              <a:buSzPts val="1440"/>
              <a:buNone/>
            </a:pPr>
            <a:r>
              <a:rPr lang="tr-TR">
                <a:solidFill>
                  <a:srgbClr val="B0B0B0"/>
                </a:solidFill>
              </a:rPr>
              <a:t>kullanılmaktadır. Böylelikle kuru fasulye pişme esnasında dağılmamaktadır. Piyaz, ayırt edici ana lezzetini küçük taneli fasulyesinden ve kuru fasulye üzerine bolca dökülen tarator sosundan almaktadır.</a:t>
            </a:r>
            <a:endParaRPr/>
          </a:p>
          <a:p>
            <a:pPr marL="0" lvl="0" indent="0" algn="l" rtl="0">
              <a:spcBef>
                <a:spcPts val="1000"/>
              </a:spcBef>
              <a:spcAft>
                <a:spcPts val="0"/>
              </a:spcAft>
              <a:buSzPts val="1440"/>
              <a:buNone/>
            </a:pPr>
            <a:r>
              <a:rPr lang="tr-TR">
                <a:solidFill>
                  <a:srgbClr val="B0B0B0"/>
                </a:solidFill>
              </a:rPr>
              <a:t>Antalya usulü piyaz, Türk Patent Enstitüsü tarafından 2017 yılında tescil</a:t>
            </a:r>
            <a:endParaRPr/>
          </a:p>
          <a:p>
            <a:pPr marL="0" lvl="0" indent="0" algn="l" rtl="0">
              <a:spcBef>
                <a:spcPts val="1000"/>
              </a:spcBef>
              <a:spcAft>
                <a:spcPts val="0"/>
              </a:spcAft>
              <a:buSzPts val="1440"/>
              <a:buNone/>
            </a:pPr>
            <a:r>
              <a:rPr lang="tr-TR">
                <a:solidFill>
                  <a:srgbClr val="B0B0B0"/>
                </a:solidFill>
              </a:rPr>
              <a:t>edilen Mahreç işareti ile coğrafi işaretli ürünler arasındaki yerini almıştır.</a:t>
            </a:r>
            <a:endParaRPr/>
          </a:p>
          <a:p>
            <a:pPr marL="342900" lvl="0" indent="-251459" algn="l" rtl="0">
              <a:spcBef>
                <a:spcPts val="1000"/>
              </a:spcBef>
              <a:spcAft>
                <a:spcPts val="0"/>
              </a:spcAft>
              <a:buSzPts val="1440"/>
              <a:buNone/>
            </a:pPr>
            <a:endParaRPr>
              <a:solidFill>
                <a:srgbClr val="B0B0B0"/>
              </a:solidFill>
            </a:endParaRPr>
          </a:p>
        </p:txBody>
      </p:sp>
      <p:pic>
        <p:nvPicPr>
          <p:cNvPr id="518" name="Google Shape;518;p51"/>
          <p:cNvPicPr preferRelativeResize="0"/>
          <p:nvPr/>
        </p:nvPicPr>
        <p:blipFill rotWithShape="1">
          <a:blip r:embed="rId3">
            <a:alphaModFix/>
          </a:blip>
          <a:srcRect/>
          <a:stretch/>
        </p:blipFill>
        <p:spPr>
          <a:xfrm>
            <a:off x="677334" y="335946"/>
            <a:ext cx="3095105" cy="1824643"/>
          </a:xfrm>
          <a:prstGeom prst="ellipse">
            <a:avLst/>
          </a:prstGeom>
          <a:noFill/>
          <a:ln w="63500" cap="rnd" cmpd="sng">
            <a:solidFill>
              <a:srgbClr val="333333"/>
            </a:solidFill>
            <a:prstDash val="solid"/>
            <a:round/>
            <a:headEnd type="none" w="sm" len="sm"/>
            <a:tailEnd type="none" w="sm" len="sm"/>
          </a:ln>
          <a:effectLst>
            <a:outerShdw blurRad="381000" dist="292100" dir="5400000" sx="-80000" sy="-18000" rotWithShape="0">
              <a:srgbClr val="000000">
                <a:alpha val="2196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52"/>
          <p:cNvSpPr txBox="1">
            <a:spLocks noGrp="1"/>
          </p:cNvSpPr>
          <p:nvPr>
            <p:ph type="title"/>
          </p:nvPr>
        </p:nvSpPr>
        <p:spPr>
          <a:xfrm>
            <a:off x="573578" y="459971"/>
            <a:ext cx="8700424" cy="77862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Alanya Gülüklü (Hülüklü) Çorba</a:t>
            </a:r>
            <a:endParaRPr/>
          </a:p>
        </p:txBody>
      </p:sp>
      <p:sp>
        <p:nvSpPr>
          <p:cNvPr id="524" name="Google Shape;524;p52"/>
          <p:cNvSpPr txBox="1">
            <a:spLocks noGrp="1"/>
          </p:cNvSpPr>
          <p:nvPr>
            <p:ph type="body" idx="1"/>
          </p:nvPr>
        </p:nvSpPr>
        <p:spPr>
          <a:xfrm>
            <a:off x="573578" y="1305099"/>
            <a:ext cx="8700424" cy="473626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280"/>
              <a:buNone/>
            </a:pPr>
            <a:r>
              <a:rPr lang="tr-TR" sz="1600">
                <a:solidFill>
                  <a:srgbClr val="B0B0B0"/>
                </a:solidFill>
              </a:rPr>
              <a:t>Düğün, mevlit, cenaze gibi insanların bir araya toplandığı günlerde yapılan veya ev halkının önem verdiği misafirlerine özel olarak hazırladığı Gülüklü (Hülüklü)</a:t>
            </a:r>
            <a:endParaRPr/>
          </a:p>
          <a:p>
            <a:pPr marL="0" lvl="0" indent="0" algn="l" rtl="0">
              <a:spcBef>
                <a:spcPts val="1000"/>
              </a:spcBef>
              <a:spcAft>
                <a:spcPts val="0"/>
              </a:spcAft>
              <a:buSzPts val="1280"/>
              <a:buNone/>
            </a:pPr>
            <a:r>
              <a:rPr lang="tr-TR" sz="1600">
                <a:solidFill>
                  <a:srgbClr val="B0B0B0"/>
                </a:solidFill>
              </a:rPr>
              <a:t>Çorba, Alanya’nın en önemli çorbasıdır. Geçmişte düğün yemeği olarak servis edildiği için ‘’Düğün Çorbası’’ olarak da bilinmektedir. Günümüzde ise sadece</a:t>
            </a:r>
            <a:endParaRPr/>
          </a:p>
          <a:p>
            <a:pPr marL="0" lvl="0" indent="0" algn="l" rtl="0">
              <a:spcBef>
                <a:spcPts val="1000"/>
              </a:spcBef>
              <a:spcAft>
                <a:spcPts val="0"/>
              </a:spcAft>
              <a:buSzPts val="1280"/>
              <a:buNone/>
            </a:pPr>
            <a:r>
              <a:rPr lang="tr-TR" sz="1600">
                <a:solidFill>
                  <a:srgbClr val="B0B0B0"/>
                </a:solidFill>
              </a:rPr>
              <a:t>özel günlerde değil, Alanyalıların günlük yaşamlarında da sıkça tüketilmektedir. Bu sebeple ilçenin en sevilen çorbası olduğu da söylenebilir.</a:t>
            </a:r>
            <a:endParaRPr/>
          </a:p>
          <a:p>
            <a:pPr marL="0" lvl="0" indent="0" algn="l" rtl="0">
              <a:spcBef>
                <a:spcPts val="1000"/>
              </a:spcBef>
              <a:spcAft>
                <a:spcPts val="0"/>
              </a:spcAft>
              <a:buSzPts val="1280"/>
              <a:buNone/>
            </a:pPr>
            <a:r>
              <a:rPr lang="tr-TR" sz="1600">
                <a:solidFill>
                  <a:srgbClr val="B0B0B0"/>
                </a:solidFill>
              </a:rPr>
              <a:t>Gülüklü (Hülüklü) Çorba, 2019 yılında, Alanya Belediyesi tarafından "Alanya Gülüklü (Hülüklü) Çorba" adıyla "Coğrafi İşaretli Ürün" olarak tescil ettirilmiştir.</a:t>
            </a:r>
            <a:endParaRPr/>
          </a:p>
        </p:txBody>
      </p:sp>
      <p:pic>
        <p:nvPicPr>
          <p:cNvPr id="525" name="Google Shape;525;p52"/>
          <p:cNvPicPr preferRelativeResize="0"/>
          <p:nvPr/>
        </p:nvPicPr>
        <p:blipFill rotWithShape="1">
          <a:blip r:embed="rId3">
            <a:alphaModFix/>
          </a:blip>
          <a:srcRect/>
          <a:stretch/>
        </p:blipFill>
        <p:spPr>
          <a:xfrm>
            <a:off x="673331" y="3923608"/>
            <a:ext cx="7257012" cy="251875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sv-SE" sz="2800" dirty="0"/>
              <a:t>YÖRESEL ALANYA LEZZETİ </a:t>
            </a:r>
            <a:br>
              <a:rPr lang="sv-SE" sz="2800" dirty="0"/>
            </a:br>
            <a:r>
              <a:rPr lang="sv-SE" sz="2800" dirty="0"/>
              <a:t>FISTIKLI LİMONATA</a:t>
            </a:r>
          </a:p>
        </p:txBody>
      </p:sp>
      <p:sp>
        <p:nvSpPr>
          <p:cNvPr id="3" name="Metin Yer Tutucusu 2"/>
          <p:cNvSpPr>
            <a:spLocks noGrp="1"/>
          </p:cNvSpPr>
          <p:nvPr>
            <p:ph type="body" idx="1"/>
          </p:nvPr>
        </p:nvSpPr>
        <p:spPr>
          <a:xfrm>
            <a:off x="5082140" y="2281187"/>
            <a:ext cx="4191862" cy="3760175"/>
          </a:xfrm>
        </p:spPr>
        <p:txBody>
          <a:bodyPr/>
          <a:lstStyle/>
          <a:p>
            <a:pPr marL="137160" indent="0">
              <a:buNone/>
            </a:pPr>
            <a:r>
              <a:rPr lang="tr-TR" dirty="0">
                <a:solidFill>
                  <a:schemeClr val="bg1">
                    <a:lumMod val="65000"/>
                  </a:schemeClr>
                </a:solidFill>
              </a:rPr>
              <a:t>Alanya'da severek tüketilen fıstıklı limonata, Alanya Belediyesi’nin girişimleriyle tescilli lezzet haline geldi. </a:t>
            </a:r>
            <a:endParaRPr lang="tr-TR" dirty="0" smtClean="0">
              <a:solidFill>
                <a:schemeClr val="bg1">
                  <a:lumMod val="65000"/>
                </a:schemeClr>
              </a:solidFill>
            </a:endParaRPr>
          </a:p>
          <a:p>
            <a:pPr marL="137160" indent="0">
              <a:buNone/>
            </a:pPr>
            <a:r>
              <a:rPr lang="tr-TR" dirty="0" smtClean="0">
                <a:solidFill>
                  <a:schemeClr val="bg1">
                    <a:lumMod val="65000"/>
                  </a:schemeClr>
                </a:solidFill>
              </a:rPr>
              <a:t>Alanya’nın </a:t>
            </a:r>
            <a:r>
              <a:rPr lang="tr-TR" dirty="0">
                <a:solidFill>
                  <a:schemeClr val="bg1">
                    <a:lumMod val="65000"/>
                  </a:schemeClr>
                </a:solidFill>
              </a:rPr>
              <a:t>yaz-kış ayırt edilmeksizin severek tüketilen içeceği ‘Fıstıklı Limonata’ Alanya Belediyesi tarafından yapılan girişimler sonucunda Türk Patent ve Marka Kurumu tarafından tescillendi</a:t>
            </a:r>
            <a:r>
              <a:rPr lang="tr-TR" dirty="0" smtClean="0">
                <a:solidFill>
                  <a:schemeClr val="bg1">
                    <a:lumMod val="65000"/>
                  </a:schemeClr>
                </a:solidFill>
              </a:rPr>
              <a:t>.</a:t>
            </a:r>
            <a:endParaRPr lang="tr-TR" dirty="0">
              <a:solidFill>
                <a:schemeClr val="bg1">
                  <a:lumMod val="65000"/>
                </a:schemeClr>
              </a:solidFill>
            </a:endParaRP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9936" y="2281187"/>
            <a:ext cx="3903445" cy="3503596"/>
          </a:xfrm>
          <a:prstGeom prst="rect">
            <a:avLst/>
          </a:prstGeom>
          <a:ln>
            <a:noFill/>
          </a:ln>
          <a:effectLst>
            <a:softEdge rad="112500"/>
          </a:effectLst>
        </p:spPr>
      </p:pic>
    </p:spTree>
    <p:extLst>
      <p:ext uri="{BB962C8B-B14F-4D97-AF65-F5344CB8AC3E}">
        <p14:creationId xmlns:p14="http://schemas.microsoft.com/office/powerpoint/2010/main" val="25070813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sv-SE" dirty="0"/>
              <a:t>YÖRESEL ALANYA LEZZETİ </a:t>
            </a:r>
            <a:br>
              <a:rPr lang="sv-SE" dirty="0"/>
            </a:br>
            <a:r>
              <a:rPr lang="sv-SE" dirty="0"/>
              <a:t>FISTIKLI LİMONATA</a:t>
            </a:r>
            <a:endParaRPr lang="tr-TR" dirty="0"/>
          </a:p>
        </p:txBody>
      </p:sp>
      <p:sp>
        <p:nvSpPr>
          <p:cNvPr id="3" name="Metin Yer Tutucusu 2"/>
          <p:cNvSpPr>
            <a:spLocks noGrp="1"/>
          </p:cNvSpPr>
          <p:nvPr>
            <p:ph type="body" idx="1"/>
          </p:nvPr>
        </p:nvSpPr>
        <p:spPr/>
        <p:txBody>
          <a:bodyPr/>
          <a:lstStyle/>
          <a:p>
            <a:pPr marL="137160" indent="0">
              <a:buNone/>
            </a:pPr>
            <a:r>
              <a:rPr lang="tr-TR" dirty="0">
                <a:solidFill>
                  <a:schemeClr val="bg1">
                    <a:lumMod val="65000"/>
                  </a:schemeClr>
                </a:solidFill>
              </a:rPr>
              <a:t>Bilindiği üzere, ‘Fıstıklı Limonata’, Alanya’da sünnet, nişan ve söz merasimlerinin yanı sıra misafir ağırlamalarında sıkça ikram edilen, geçmişten bu yana Alanya sofralarının karakteristik içeceği. </a:t>
            </a:r>
            <a:r>
              <a:rPr lang="tr-TR" dirty="0" err="1">
                <a:solidFill>
                  <a:schemeClr val="bg1">
                    <a:lumMod val="65000"/>
                  </a:schemeClr>
                </a:solidFill>
              </a:rPr>
              <a:t>Tesisimzide</a:t>
            </a:r>
            <a:r>
              <a:rPr lang="tr-TR" dirty="0">
                <a:solidFill>
                  <a:schemeClr val="bg1">
                    <a:lumMod val="65000"/>
                  </a:schemeClr>
                </a:solidFill>
              </a:rPr>
              <a:t> misafirlerimize coğrafi ve yerel kültürü tanıtmak amacıyla Fıstıklı limonata sunumları yapıp ,içeriği ile ilgili bilgilendirme yapmaktayız .</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885" y="3542094"/>
            <a:ext cx="3052737" cy="3137837"/>
          </a:xfrm>
          <a:prstGeom prst="rect">
            <a:avLst/>
          </a:prstGeom>
          <a:ln>
            <a:noFill/>
          </a:ln>
          <a:effectLst>
            <a:softEdge rad="112500"/>
          </a:effectLst>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3845290"/>
            <a:ext cx="5316780" cy="2531443"/>
          </a:xfrm>
          <a:prstGeom prst="rect">
            <a:avLst/>
          </a:prstGeom>
          <a:ln>
            <a:noFill/>
          </a:ln>
          <a:effectLst>
            <a:softEdge rad="112500"/>
          </a:effectLst>
        </p:spPr>
      </p:pic>
    </p:spTree>
    <p:extLst>
      <p:ext uri="{BB962C8B-B14F-4D97-AF65-F5344CB8AC3E}">
        <p14:creationId xmlns:p14="http://schemas.microsoft.com/office/powerpoint/2010/main" val="42214061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53"/>
          <p:cNvSpPr txBox="1">
            <a:spLocks noGrp="1"/>
          </p:cNvSpPr>
          <p:nvPr>
            <p:ph type="title"/>
          </p:nvPr>
        </p:nvSpPr>
        <p:spPr>
          <a:xfrm>
            <a:off x="677334" y="448887"/>
            <a:ext cx="8596668" cy="113053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ct val="100000"/>
              <a:buFont typeface="Trebuchet MS"/>
              <a:buNone/>
            </a:pPr>
            <a:r>
              <a:rPr lang="tr-TR" sz="2800" dirty="0"/>
              <a:t>07 BÖLÜM </a:t>
            </a:r>
            <a:br>
              <a:rPr lang="tr-TR" sz="2800" dirty="0"/>
            </a:br>
            <a:r>
              <a:rPr lang="tr-TR" sz="2800" dirty="0"/>
              <a:t>PERSONEL EĞİTİMLERİ VE SOSYAL FAALİYETLER</a:t>
            </a:r>
            <a:endParaRPr sz="2800" dirty="0"/>
          </a:p>
        </p:txBody>
      </p:sp>
      <p:sp>
        <p:nvSpPr>
          <p:cNvPr id="531" name="Google Shape;531;p53"/>
          <p:cNvSpPr txBox="1">
            <a:spLocks noGrp="1"/>
          </p:cNvSpPr>
          <p:nvPr>
            <p:ph type="body" idx="1"/>
          </p:nvPr>
        </p:nvSpPr>
        <p:spPr>
          <a:xfrm>
            <a:off x="677334" y="1870362"/>
            <a:ext cx="9128682" cy="432894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r>
              <a:rPr lang="tr-TR" dirty="0">
                <a:solidFill>
                  <a:schemeClr val="accent1"/>
                </a:solidFill>
              </a:rPr>
              <a:t>Personel Eğitimleri</a:t>
            </a:r>
            <a:endParaRPr dirty="0"/>
          </a:p>
          <a:p>
            <a:pPr marL="0" lvl="0" indent="0" algn="l" rtl="0">
              <a:spcBef>
                <a:spcPts val="1000"/>
              </a:spcBef>
              <a:spcAft>
                <a:spcPts val="0"/>
              </a:spcAft>
              <a:buSzPts val="1440"/>
              <a:buNone/>
            </a:pPr>
            <a:endParaRPr dirty="0">
              <a:solidFill>
                <a:schemeClr val="accent1"/>
              </a:solidFill>
            </a:endParaRPr>
          </a:p>
          <a:p>
            <a:pPr marL="0" lvl="0" indent="0" algn="l" rtl="0">
              <a:spcBef>
                <a:spcPts val="1000"/>
              </a:spcBef>
              <a:spcAft>
                <a:spcPts val="0"/>
              </a:spcAft>
              <a:buSzPts val="960"/>
              <a:buNone/>
            </a:pPr>
            <a:r>
              <a:rPr lang="tr-TR" sz="1200" dirty="0">
                <a:solidFill>
                  <a:srgbClr val="B0B0B0"/>
                </a:solidFill>
              </a:rPr>
              <a:t>Oluşturmuş olduğumuz yıllık eğitim planları doğrultusunda otellerimizde</a:t>
            </a:r>
            <a:endParaRPr dirty="0"/>
          </a:p>
          <a:p>
            <a:pPr marL="0" lvl="0" indent="0" algn="l" rtl="0">
              <a:spcBef>
                <a:spcPts val="1000"/>
              </a:spcBef>
              <a:spcAft>
                <a:spcPts val="0"/>
              </a:spcAft>
              <a:buSzPts val="960"/>
              <a:buNone/>
            </a:pPr>
            <a:r>
              <a:rPr lang="tr-TR" sz="1200" dirty="0">
                <a:solidFill>
                  <a:srgbClr val="B0B0B0"/>
                </a:solidFill>
              </a:rPr>
              <a:t>gıda güvenliği, çevre, kimyasal, iş sağlığı ve güvenliği, ilkyardım, yangın,</a:t>
            </a:r>
            <a:endParaRPr dirty="0"/>
          </a:p>
          <a:p>
            <a:pPr marL="0" lvl="0" indent="0" algn="l" rtl="0">
              <a:spcBef>
                <a:spcPts val="1000"/>
              </a:spcBef>
              <a:spcAft>
                <a:spcPts val="0"/>
              </a:spcAft>
              <a:buSzPts val="960"/>
              <a:buNone/>
            </a:pPr>
            <a:r>
              <a:rPr lang="tr-TR" sz="1200" dirty="0" smtClean="0">
                <a:solidFill>
                  <a:srgbClr val="B0B0B0"/>
                </a:solidFill>
              </a:rPr>
              <a:t>Kalite entegre yönetim sistemleri, </a:t>
            </a:r>
            <a:r>
              <a:rPr lang="tr-TR" sz="1200" dirty="0">
                <a:solidFill>
                  <a:srgbClr val="B0B0B0"/>
                </a:solidFill>
              </a:rPr>
              <a:t>sosyal eğitimler verilmektedir.</a:t>
            </a:r>
            <a:endParaRPr dirty="0"/>
          </a:p>
          <a:p>
            <a:pPr marL="0" lvl="0" indent="0" algn="l" rtl="0">
              <a:spcBef>
                <a:spcPts val="1000"/>
              </a:spcBef>
              <a:spcAft>
                <a:spcPts val="0"/>
              </a:spcAft>
              <a:buSzPts val="960"/>
              <a:buNone/>
            </a:pPr>
            <a:r>
              <a:rPr lang="tr-TR" sz="1200" dirty="0">
                <a:solidFill>
                  <a:srgbClr val="B0B0B0"/>
                </a:solidFill>
              </a:rPr>
              <a:t>Eğitimlerimiz iç eğitim ve dış eğitimler olarak planlanmaktadır. Çevre</a:t>
            </a:r>
            <a:endParaRPr dirty="0"/>
          </a:p>
          <a:p>
            <a:pPr marL="0" lvl="0" indent="0" algn="l" rtl="0">
              <a:spcBef>
                <a:spcPts val="1000"/>
              </a:spcBef>
              <a:spcAft>
                <a:spcPts val="0"/>
              </a:spcAft>
              <a:buSzPts val="960"/>
              <a:buNone/>
            </a:pPr>
            <a:r>
              <a:rPr lang="tr-TR" sz="1200" dirty="0">
                <a:solidFill>
                  <a:srgbClr val="B0B0B0"/>
                </a:solidFill>
              </a:rPr>
              <a:t>eğitimlerimiz; çevre temizliği, doğal hayatın korunması, atıkları doğru</a:t>
            </a:r>
            <a:endParaRPr dirty="0"/>
          </a:p>
          <a:p>
            <a:pPr marL="0" lvl="0" indent="0" algn="l" rtl="0">
              <a:spcBef>
                <a:spcPts val="1000"/>
              </a:spcBef>
              <a:spcAft>
                <a:spcPts val="0"/>
              </a:spcAft>
              <a:buSzPts val="960"/>
              <a:buNone/>
            </a:pPr>
            <a:r>
              <a:rPr lang="tr-TR" sz="1200" dirty="0">
                <a:solidFill>
                  <a:srgbClr val="B0B0B0"/>
                </a:solidFill>
              </a:rPr>
              <a:t>ayrıştırma, atık azaltma, kimyasalların güvenli kullanımı, sıfır atık gibi</a:t>
            </a:r>
            <a:endParaRPr dirty="0"/>
          </a:p>
          <a:p>
            <a:pPr marL="0" lvl="0" indent="0" algn="l" rtl="0">
              <a:spcBef>
                <a:spcPts val="1000"/>
              </a:spcBef>
              <a:spcAft>
                <a:spcPts val="0"/>
              </a:spcAft>
              <a:buSzPts val="960"/>
              <a:buNone/>
            </a:pPr>
            <a:r>
              <a:rPr lang="tr-TR" sz="1200" dirty="0">
                <a:solidFill>
                  <a:srgbClr val="B0B0B0"/>
                </a:solidFill>
              </a:rPr>
              <a:t>konular içermektedir. Çevre danışman firmamız belli periyotlarda</a:t>
            </a:r>
            <a:endParaRPr dirty="0"/>
          </a:p>
          <a:p>
            <a:pPr marL="0" lvl="0" indent="0" algn="l" rtl="0">
              <a:spcBef>
                <a:spcPts val="1000"/>
              </a:spcBef>
              <a:spcAft>
                <a:spcPts val="0"/>
              </a:spcAft>
              <a:buSzPts val="960"/>
              <a:buNone/>
            </a:pPr>
            <a:r>
              <a:rPr lang="tr-TR" sz="1200" dirty="0">
                <a:solidFill>
                  <a:srgbClr val="B0B0B0"/>
                </a:solidFill>
              </a:rPr>
              <a:t>personelimizi bilinçlendirmek için eğitim vermektedir. Danışman</a:t>
            </a:r>
            <a:endParaRPr dirty="0"/>
          </a:p>
          <a:p>
            <a:pPr marL="0" lvl="0" indent="0" algn="l" rtl="0">
              <a:spcBef>
                <a:spcPts val="1000"/>
              </a:spcBef>
              <a:spcAft>
                <a:spcPts val="0"/>
              </a:spcAft>
              <a:buSzPts val="960"/>
              <a:buNone/>
            </a:pPr>
            <a:r>
              <a:rPr lang="tr-TR" sz="1200" dirty="0" smtClean="0">
                <a:solidFill>
                  <a:srgbClr val="B0B0B0"/>
                </a:solidFill>
              </a:rPr>
              <a:t>firmalarımızın </a:t>
            </a:r>
            <a:r>
              <a:rPr lang="tr-TR" sz="1200" dirty="0">
                <a:solidFill>
                  <a:srgbClr val="B0B0B0"/>
                </a:solidFill>
              </a:rPr>
              <a:t>yanı sıra </a:t>
            </a:r>
            <a:r>
              <a:rPr lang="tr-TR" sz="1200" dirty="0" smtClean="0">
                <a:solidFill>
                  <a:srgbClr val="B0B0B0"/>
                </a:solidFill>
              </a:rPr>
              <a:t>,kimyasal </a:t>
            </a:r>
            <a:r>
              <a:rPr lang="tr-TR" sz="1200" dirty="0">
                <a:solidFill>
                  <a:srgbClr val="B0B0B0"/>
                </a:solidFill>
              </a:rPr>
              <a:t>tedarikçi firmalarımızdan da eğitimler</a:t>
            </a:r>
            <a:endParaRPr dirty="0"/>
          </a:p>
          <a:p>
            <a:pPr marL="0" lvl="0" indent="0" algn="l" rtl="0">
              <a:spcBef>
                <a:spcPts val="1000"/>
              </a:spcBef>
              <a:spcAft>
                <a:spcPts val="0"/>
              </a:spcAft>
              <a:buSzPts val="960"/>
              <a:buNone/>
            </a:pPr>
            <a:r>
              <a:rPr lang="tr-TR" sz="1200" dirty="0">
                <a:solidFill>
                  <a:srgbClr val="B0B0B0"/>
                </a:solidFill>
              </a:rPr>
              <a:t>almaktayız</a:t>
            </a:r>
            <a:r>
              <a:rPr lang="tr-TR" sz="1200" dirty="0" smtClean="0">
                <a:solidFill>
                  <a:srgbClr val="B0B0B0"/>
                </a:solidFill>
              </a:rPr>
              <a:t>.</a:t>
            </a:r>
            <a:endParaRPr dirty="0"/>
          </a:p>
        </p:txBody>
      </p:sp>
      <p:pic>
        <p:nvPicPr>
          <p:cNvPr id="3" name="Resim 2"/>
          <p:cNvPicPr>
            <a:picLocks noChangeAspect="1"/>
          </p:cNvPicPr>
          <p:nvPr/>
        </p:nvPicPr>
        <p:blipFill>
          <a:blip r:embed="rId3"/>
          <a:stretch>
            <a:fillRect/>
          </a:stretch>
        </p:blipFill>
        <p:spPr>
          <a:xfrm>
            <a:off x="5976766" y="2464067"/>
            <a:ext cx="3694496" cy="307051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54"/>
          <p:cNvSpPr txBox="1">
            <a:spLocks noGrp="1"/>
          </p:cNvSpPr>
          <p:nvPr>
            <p:ph type="body" idx="1"/>
          </p:nvPr>
        </p:nvSpPr>
        <p:spPr>
          <a:xfrm>
            <a:off x="837398" y="3503594"/>
            <a:ext cx="8436604" cy="253776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endParaRPr dirty="0">
              <a:solidFill>
                <a:schemeClr val="accent1"/>
              </a:solidFill>
            </a:endParaRPr>
          </a:p>
          <a:p>
            <a:pPr marL="0" lvl="0" indent="0" algn="l" rtl="0">
              <a:spcBef>
                <a:spcPts val="1000"/>
              </a:spcBef>
              <a:spcAft>
                <a:spcPts val="0"/>
              </a:spcAft>
              <a:buSzPts val="1440"/>
              <a:buNone/>
            </a:pPr>
            <a:r>
              <a:rPr lang="tr-TR" dirty="0">
                <a:solidFill>
                  <a:schemeClr val="accent1"/>
                </a:solidFill>
              </a:rPr>
              <a:t>Personel Eğitimleri</a:t>
            </a:r>
            <a:endParaRPr dirty="0"/>
          </a:p>
          <a:p>
            <a:pPr marL="0" lvl="0" indent="0" algn="l" rtl="0">
              <a:spcBef>
                <a:spcPts val="1000"/>
              </a:spcBef>
              <a:spcAft>
                <a:spcPts val="0"/>
              </a:spcAft>
              <a:buSzPts val="1120"/>
              <a:buNone/>
            </a:pPr>
            <a:r>
              <a:rPr lang="tr-TR" sz="1400" dirty="0">
                <a:solidFill>
                  <a:srgbClr val="B0B0B0"/>
                </a:solidFill>
              </a:rPr>
              <a:t>Çevre eğitimleri dışında otellerimizde meydana gelebilecek acil durumlar için acil durum ekibi kurulmuştur. Bu tür durumlarda bilinçli olmanın öneminin farkındayız. Bu yüzden yangın ve ilk yardım eğitimleri almaktayız. Acil durumlara hazırlıklı olmak için belirli periyotlarda tatbikatlar yapmaktayız. Bitkisel atık yağlarımızı ve posalarımızı lisanslı firmalara vererek bertaraf etmekteyiz. Almış olduğumuz iç ve dış eğitimlerde bitkisel atık yağlarının geri dönüşümünün çok önemli olduğu ve çevreye verdiği zararlarla ilgili bilinçlenmekte ve çevremizi de bilinçlendirmekteyiz.</a:t>
            </a:r>
            <a:endParaRPr dirty="0"/>
          </a:p>
          <a:p>
            <a:pPr marL="342900" lvl="0" indent="-251459" algn="l" rtl="0">
              <a:spcBef>
                <a:spcPts val="1000"/>
              </a:spcBef>
              <a:spcAft>
                <a:spcPts val="0"/>
              </a:spcAft>
              <a:buSzPts val="1440"/>
              <a:buNone/>
            </a:pPr>
            <a:endParaRPr dirty="0"/>
          </a:p>
        </p:txBody>
      </p:sp>
      <p:pic>
        <p:nvPicPr>
          <p:cNvPr id="2" name="Resim 1"/>
          <p:cNvPicPr>
            <a:picLocks noChangeAspect="1"/>
          </p:cNvPicPr>
          <p:nvPr/>
        </p:nvPicPr>
        <p:blipFill>
          <a:blip r:embed="rId3"/>
          <a:stretch>
            <a:fillRect/>
          </a:stretch>
        </p:blipFill>
        <p:spPr>
          <a:xfrm>
            <a:off x="1116532" y="231006"/>
            <a:ext cx="7459578" cy="3272589"/>
          </a:xfrm>
          <a:prstGeom prst="rect">
            <a:avLst/>
          </a:prstGeom>
          <a:ln>
            <a:noFill/>
          </a:ln>
          <a:effectLst>
            <a:softEdge rad="112500"/>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60"/>
          <p:cNvSpPr txBox="1">
            <a:spLocks noGrp="1"/>
          </p:cNvSpPr>
          <p:nvPr>
            <p:ph type="title"/>
          </p:nvPr>
        </p:nvSpPr>
        <p:spPr>
          <a:xfrm>
            <a:off x="677334" y="307572"/>
            <a:ext cx="8596669" cy="806334"/>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2800"/>
              <a:buFont typeface="Trebuchet MS"/>
              <a:buNone/>
            </a:pPr>
            <a:r>
              <a:rPr lang="tr-TR" sz="2800"/>
              <a:t>PERSONEL EĞİTİMLERİ VE SOSYAL FAALİYETLER</a:t>
            </a:r>
            <a:endParaRPr/>
          </a:p>
        </p:txBody>
      </p:sp>
      <p:sp>
        <p:nvSpPr>
          <p:cNvPr id="582" name="Google Shape;582;p60"/>
          <p:cNvSpPr txBox="1">
            <a:spLocks noGrp="1"/>
          </p:cNvSpPr>
          <p:nvPr>
            <p:ph type="body" idx="1"/>
          </p:nvPr>
        </p:nvSpPr>
        <p:spPr>
          <a:xfrm>
            <a:off x="606830" y="1113905"/>
            <a:ext cx="8667172" cy="508739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ct val="80000"/>
              <a:buNone/>
            </a:pPr>
            <a:r>
              <a:rPr lang="tr-TR" sz="1400" dirty="0">
                <a:solidFill>
                  <a:srgbClr val="B0B0B0"/>
                </a:solidFill>
              </a:rPr>
              <a:t>Çalışanların, kendilerini geliştirebilecekleri, fikirlerini özgürce dile getirebilecekler ve ayrımcılığa maruz kalmayacakları uluslararası standartlara uygun, insan haklarına saygılı bir iş ortamı sunmayı amaçlıyoruz. </a:t>
            </a:r>
            <a:r>
              <a:rPr lang="tr-TR" sz="1400" dirty="0" smtClean="0">
                <a:solidFill>
                  <a:srgbClr val="B0B0B0"/>
                </a:solidFill>
              </a:rPr>
              <a:t>Düzenli olarak yaptığımız çalışan memnuniyet anketleri ile personel motivasyon  oranlarını kontrol ediyoruz .</a:t>
            </a:r>
            <a:endParaRPr dirty="0"/>
          </a:p>
          <a:p>
            <a:pPr marL="0" lvl="0" indent="0" algn="l" rtl="0">
              <a:spcBef>
                <a:spcPts val="1000"/>
              </a:spcBef>
              <a:spcAft>
                <a:spcPts val="0"/>
              </a:spcAft>
              <a:buSzPct val="80000"/>
              <a:buNone/>
            </a:pPr>
            <a:endParaRPr sz="1600" dirty="0">
              <a:solidFill>
                <a:srgbClr val="B0B0B0"/>
              </a:solidFill>
            </a:endParaRPr>
          </a:p>
          <a:p>
            <a:pPr marL="0" lvl="0" indent="0" algn="l" rtl="0">
              <a:spcBef>
                <a:spcPts val="1000"/>
              </a:spcBef>
              <a:spcAft>
                <a:spcPts val="0"/>
              </a:spcAft>
              <a:buSzPct val="80000"/>
              <a:buNone/>
            </a:pPr>
            <a:endParaRPr sz="1600" dirty="0">
              <a:solidFill>
                <a:srgbClr val="B0B0B0"/>
              </a:solidFill>
            </a:endParaRPr>
          </a:p>
          <a:p>
            <a:pPr marL="0" lvl="0" indent="0" algn="l" rtl="0">
              <a:spcBef>
                <a:spcPts val="1000"/>
              </a:spcBef>
              <a:spcAft>
                <a:spcPts val="0"/>
              </a:spcAft>
              <a:buSzPct val="80000"/>
              <a:buNone/>
            </a:pPr>
            <a:endParaRPr sz="1600" dirty="0">
              <a:solidFill>
                <a:srgbClr val="B0B0B0"/>
              </a:solidFill>
            </a:endParaRPr>
          </a:p>
          <a:p>
            <a:pPr marL="0" lvl="0" indent="0" algn="l" rtl="0">
              <a:spcBef>
                <a:spcPts val="1000"/>
              </a:spcBef>
              <a:spcAft>
                <a:spcPts val="0"/>
              </a:spcAft>
              <a:buSzPct val="80000"/>
              <a:buNone/>
            </a:pPr>
            <a:endParaRPr sz="1600" dirty="0">
              <a:solidFill>
                <a:srgbClr val="B0B0B0"/>
              </a:solidFill>
            </a:endParaRPr>
          </a:p>
          <a:p>
            <a:pPr marL="0" lvl="0" indent="0" algn="l" rtl="0">
              <a:spcBef>
                <a:spcPts val="1000"/>
              </a:spcBef>
              <a:spcAft>
                <a:spcPts val="0"/>
              </a:spcAft>
              <a:buSzPct val="80000"/>
              <a:buNone/>
            </a:pPr>
            <a:endParaRPr sz="1600" dirty="0">
              <a:solidFill>
                <a:srgbClr val="B0B0B0"/>
              </a:solidFill>
            </a:endParaRPr>
          </a:p>
          <a:p>
            <a:pPr marL="0" lvl="0" indent="0" algn="l" rtl="0">
              <a:spcBef>
                <a:spcPts val="1000"/>
              </a:spcBef>
              <a:spcAft>
                <a:spcPts val="0"/>
              </a:spcAft>
              <a:buSzPct val="80000"/>
              <a:buNone/>
            </a:pPr>
            <a:endParaRPr lang="tr-TR" sz="1400" dirty="0" smtClean="0">
              <a:solidFill>
                <a:srgbClr val="B0B0B0"/>
              </a:solidFill>
            </a:endParaRPr>
          </a:p>
          <a:p>
            <a:pPr marL="0" lvl="0" indent="0" algn="l" rtl="0">
              <a:spcBef>
                <a:spcPts val="1000"/>
              </a:spcBef>
              <a:spcAft>
                <a:spcPts val="0"/>
              </a:spcAft>
              <a:buSzPct val="80000"/>
              <a:buNone/>
            </a:pPr>
            <a:endParaRPr lang="tr-TR" sz="1400" dirty="0">
              <a:solidFill>
                <a:srgbClr val="B0B0B0"/>
              </a:solidFill>
            </a:endParaRPr>
          </a:p>
          <a:p>
            <a:pPr marL="0" lvl="0" indent="0" algn="l" rtl="0">
              <a:spcBef>
                <a:spcPts val="1000"/>
              </a:spcBef>
              <a:spcAft>
                <a:spcPts val="0"/>
              </a:spcAft>
              <a:buSzPct val="80000"/>
              <a:buNone/>
            </a:pPr>
            <a:endParaRPr lang="tr-TR" sz="1400" dirty="0" smtClean="0">
              <a:solidFill>
                <a:srgbClr val="B0B0B0"/>
              </a:solidFill>
            </a:endParaRPr>
          </a:p>
          <a:p>
            <a:pPr marL="0" lvl="0" indent="0" algn="l" rtl="0">
              <a:spcBef>
                <a:spcPts val="1000"/>
              </a:spcBef>
              <a:spcAft>
                <a:spcPts val="0"/>
              </a:spcAft>
              <a:buSzPct val="80000"/>
              <a:buNone/>
            </a:pPr>
            <a:r>
              <a:rPr lang="tr-TR" sz="1400" dirty="0" smtClean="0">
                <a:solidFill>
                  <a:srgbClr val="B0B0B0"/>
                </a:solidFill>
              </a:rPr>
              <a:t>Personel </a:t>
            </a:r>
            <a:r>
              <a:rPr lang="tr-TR" sz="1400" dirty="0">
                <a:solidFill>
                  <a:srgbClr val="B0B0B0"/>
                </a:solidFill>
              </a:rPr>
              <a:t>yemekhanesi, çalışanlar için personel yemekhanesinde çıkan yemekler ücretsizdir. Kahvaltı, öğle, akşam ve gece menüsü şeklinde hizmet vermektedir. Doktor ofisi, otelimizde bir doktor ve bir hemşirenin bulunduğu doktor ofisi bulunmaktadır. Çalışanlarımız sağlık hizmetinden mesai saatleri içerisinde yararlanabilmektedir.</a:t>
            </a:r>
            <a:endParaRPr dirty="0"/>
          </a:p>
          <a:p>
            <a:pPr marL="0" lvl="0" indent="0" algn="l" rtl="0">
              <a:spcBef>
                <a:spcPts val="1000"/>
              </a:spcBef>
              <a:spcAft>
                <a:spcPts val="0"/>
              </a:spcAft>
              <a:buSzPct val="80000"/>
              <a:buNone/>
            </a:pPr>
            <a:endParaRPr sz="1400" dirty="0">
              <a:solidFill>
                <a:srgbClr val="B0B0B0"/>
              </a:solidFill>
            </a:endParaRPr>
          </a:p>
          <a:p>
            <a:pPr marL="0" lvl="0" indent="0" algn="l" rtl="0">
              <a:spcBef>
                <a:spcPts val="1000"/>
              </a:spcBef>
              <a:spcAft>
                <a:spcPts val="0"/>
              </a:spcAft>
              <a:buSzPct val="79999"/>
              <a:buNone/>
            </a:pPr>
            <a:endParaRPr dirty="0"/>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29" y="2242687"/>
            <a:ext cx="4215428" cy="2367815"/>
          </a:xfrm>
          <a:prstGeom prst="rect">
            <a:avLst/>
          </a:prstGeom>
          <a:ln>
            <a:noFill/>
          </a:ln>
          <a:effectLst>
            <a:softEdge rad="112500"/>
          </a:effectLst>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386" y="2242687"/>
            <a:ext cx="4071487" cy="22619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57"/>
          <p:cNvSpPr txBox="1">
            <a:spLocks noGrp="1"/>
          </p:cNvSpPr>
          <p:nvPr>
            <p:ph type="title"/>
          </p:nvPr>
        </p:nvSpPr>
        <p:spPr>
          <a:xfrm>
            <a:off x="677334" y="609600"/>
            <a:ext cx="8596668" cy="495993"/>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Sosyal Faaliyetler</a:t>
            </a:r>
            <a:br>
              <a:rPr lang="tr-TR"/>
            </a:br>
            <a:endParaRPr/>
          </a:p>
        </p:txBody>
      </p:sp>
      <p:sp>
        <p:nvSpPr>
          <p:cNvPr id="559" name="Google Shape;559;p57"/>
          <p:cNvSpPr txBox="1">
            <a:spLocks noGrp="1"/>
          </p:cNvSpPr>
          <p:nvPr>
            <p:ph type="body" idx="1"/>
          </p:nvPr>
        </p:nvSpPr>
        <p:spPr>
          <a:xfrm>
            <a:off x="677334" y="1388225"/>
            <a:ext cx="8596668" cy="5328459"/>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120"/>
              <a:buNone/>
            </a:pPr>
            <a:endParaRPr sz="1400" dirty="0">
              <a:solidFill>
                <a:srgbClr val="B0B0B0"/>
              </a:solidFill>
            </a:endParaRPr>
          </a:p>
          <a:p>
            <a:pPr marL="0" lvl="0" indent="0" algn="l" rtl="0">
              <a:spcBef>
                <a:spcPts val="1000"/>
              </a:spcBef>
              <a:spcAft>
                <a:spcPts val="0"/>
              </a:spcAft>
              <a:buSzPts val="1120"/>
              <a:buNone/>
            </a:pPr>
            <a:r>
              <a:rPr lang="tr-TR" sz="1600" dirty="0" smtClean="0">
                <a:solidFill>
                  <a:schemeClr val="bg1">
                    <a:lumMod val="65000"/>
                  </a:schemeClr>
                </a:solidFill>
              </a:rPr>
              <a:t>Personellerimize </a:t>
            </a:r>
            <a:r>
              <a:rPr lang="tr-TR" sz="1600" dirty="0">
                <a:solidFill>
                  <a:schemeClr val="bg1">
                    <a:lumMod val="65000"/>
                  </a:schemeClr>
                </a:solidFill>
              </a:rPr>
              <a:t>b</a:t>
            </a:r>
            <a:r>
              <a:rPr lang="tr-TR" sz="1600" dirty="0" smtClean="0">
                <a:solidFill>
                  <a:schemeClr val="bg1">
                    <a:lumMod val="65000"/>
                  </a:schemeClr>
                </a:solidFill>
              </a:rPr>
              <a:t>ayramlarda </a:t>
            </a:r>
            <a:r>
              <a:rPr lang="tr-TR" sz="1600" dirty="0">
                <a:solidFill>
                  <a:schemeClr val="bg1">
                    <a:lumMod val="65000"/>
                  </a:schemeClr>
                </a:solidFill>
              </a:rPr>
              <a:t>çikolata dağıtılır ve Ramazan ayında tüm personellerimize market&amp; gıda yardımı </a:t>
            </a:r>
            <a:r>
              <a:rPr lang="tr-TR" sz="1600" dirty="0" smtClean="0">
                <a:solidFill>
                  <a:schemeClr val="bg1">
                    <a:lumMod val="65000"/>
                  </a:schemeClr>
                </a:solidFill>
              </a:rPr>
              <a:t>yapılır. </a:t>
            </a:r>
            <a:r>
              <a:rPr lang="tr-TR" sz="1600" dirty="0">
                <a:solidFill>
                  <a:schemeClr val="bg1">
                    <a:lumMod val="65000"/>
                  </a:schemeClr>
                </a:solidFill>
              </a:rPr>
              <a:t>Her ay sonunda performans yönetimine yönelik prim çalışmamız da bulunmaktadır. Her sezon sonu personel gecesi ve köylere piknik organizasyonları düzenlenerek, personelimizin şirkete olan bağlılığın ve motivasyonlarının artmasına katkı sağlanır</a:t>
            </a:r>
            <a:r>
              <a:rPr lang="tr-TR" sz="1600" dirty="0" smtClean="0">
                <a:solidFill>
                  <a:schemeClr val="bg1">
                    <a:lumMod val="65000"/>
                  </a:schemeClr>
                </a:solidFill>
              </a:rPr>
              <a:t>.</a:t>
            </a:r>
          </a:p>
          <a:p>
            <a:pPr marL="0" lvl="0" indent="0">
              <a:buSzPts val="1120"/>
              <a:buNone/>
            </a:pPr>
            <a:r>
              <a:rPr lang="tr-TR" sz="1600" dirty="0">
                <a:solidFill>
                  <a:schemeClr val="bg1">
                    <a:lumMod val="65000"/>
                  </a:schemeClr>
                </a:solidFill>
              </a:rPr>
              <a:t>Her sezon sonu ,otelimizdeki tüm departman amirleri ve ekip arkadaşlarımızla personel gecesi organize eder ; canlı müzik &amp; eğlence eşliğinde ,açık büfe, yiyecek &amp; içecek servisi sunar ve hediye çekilişi ile moral motivasyonlarını artırarak ,bir sonraki sezon için güzel bir kapanış gecesi geçirmelerini </a:t>
            </a:r>
            <a:r>
              <a:rPr lang="tr-TR" sz="1400" dirty="0">
                <a:solidFill>
                  <a:schemeClr val="bg1">
                    <a:lumMod val="65000"/>
                  </a:schemeClr>
                </a:solidFill>
              </a:rPr>
              <a:t>sağlarız</a:t>
            </a:r>
            <a:r>
              <a:rPr lang="tr-TR" sz="1600" dirty="0">
                <a:solidFill>
                  <a:schemeClr val="bg1">
                    <a:lumMod val="65000"/>
                  </a:schemeClr>
                </a:solidFill>
              </a:rPr>
              <a:t>.</a:t>
            </a:r>
          </a:p>
          <a:p>
            <a:pPr marL="0" lvl="0" indent="0" algn="l" rtl="0">
              <a:spcBef>
                <a:spcPts val="1000"/>
              </a:spcBef>
              <a:spcAft>
                <a:spcPts val="0"/>
              </a:spcAft>
              <a:buSzPts val="1120"/>
              <a:buNone/>
            </a:pPr>
            <a:endParaRPr dirty="0"/>
          </a:p>
          <a:p>
            <a:pPr marL="0" lvl="0" indent="0" algn="l" rtl="0">
              <a:spcBef>
                <a:spcPts val="1000"/>
              </a:spcBef>
              <a:spcAft>
                <a:spcPts val="0"/>
              </a:spcAft>
              <a:buSzPts val="1120"/>
              <a:buNone/>
            </a:pPr>
            <a:endParaRPr sz="1400" dirty="0">
              <a:solidFill>
                <a:srgbClr val="B0B0B0"/>
              </a:solidFill>
            </a:endParaRPr>
          </a:p>
          <a:p>
            <a:pPr marL="0" lvl="0" indent="0" algn="l" rtl="0">
              <a:spcBef>
                <a:spcPts val="1000"/>
              </a:spcBef>
              <a:spcAft>
                <a:spcPts val="0"/>
              </a:spcAft>
              <a:buSzPts val="1120"/>
              <a:buNone/>
            </a:pPr>
            <a:endParaRPr sz="1400" dirty="0">
              <a:solidFill>
                <a:srgbClr val="B0B0B0"/>
              </a:solidFill>
            </a:endParaRPr>
          </a:p>
          <a:p>
            <a:pPr marL="0" lvl="0" indent="0" algn="l" rtl="0">
              <a:spcBef>
                <a:spcPts val="1000"/>
              </a:spcBef>
              <a:spcAft>
                <a:spcPts val="0"/>
              </a:spcAft>
              <a:buSzPts val="1120"/>
              <a:buNone/>
            </a:pPr>
            <a:endParaRPr sz="1400" dirty="0">
              <a:solidFill>
                <a:srgbClr val="B0B0B0"/>
              </a:solidFill>
            </a:endParaRPr>
          </a:p>
          <a:p>
            <a:pPr marL="0" lvl="0" indent="0" algn="l" rtl="0">
              <a:spcBef>
                <a:spcPts val="1000"/>
              </a:spcBef>
              <a:spcAft>
                <a:spcPts val="0"/>
              </a:spcAft>
              <a:buSzPts val="1120"/>
              <a:buNone/>
            </a:pPr>
            <a:endParaRPr sz="1400" dirty="0">
              <a:solidFill>
                <a:srgbClr val="B0B0B0"/>
              </a:solidFill>
            </a:endParaRPr>
          </a:p>
          <a:p>
            <a:pPr marL="0" lvl="0" indent="0" algn="l" rtl="0">
              <a:spcBef>
                <a:spcPts val="1000"/>
              </a:spcBef>
              <a:spcAft>
                <a:spcPts val="0"/>
              </a:spcAft>
              <a:buSzPts val="1120"/>
              <a:buNone/>
            </a:pPr>
            <a:endParaRPr sz="1400" dirty="0">
              <a:solidFill>
                <a:srgbClr val="B0B0B0"/>
              </a:solidFill>
            </a:endParaRPr>
          </a:p>
          <a:p>
            <a:pPr marL="0" lvl="0" indent="0" algn="l" rtl="0">
              <a:spcBef>
                <a:spcPts val="1000"/>
              </a:spcBef>
              <a:spcAft>
                <a:spcPts val="0"/>
              </a:spcAft>
              <a:buSzPts val="1440"/>
              <a:buNone/>
            </a:pPr>
            <a:endParaRPr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3693" y="4456497"/>
            <a:ext cx="4244741" cy="2037341"/>
          </a:xfrm>
          <a:prstGeom prst="rect">
            <a:avLst/>
          </a:prstGeom>
          <a:ln>
            <a:noFill/>
          </a:ln>
          <a:effectLst>
            <a:softEdge rad="112500"/>
          </a:effec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8" name="Google Shape;568;p58"/>
          <p:cNvSpPr/>
          <p:nvPr/>
        </p:nvSpPr>
        <p:spPr>
          <a:xfrm>
            <a:off x="375385" y="4496844"/>
            <a:ext cx="4504623"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tr-TR" sz="1800" dirty="0">
                <a:solidFill>
                  <a:srgbClr val="7F7F7F"/>
                </a:solidFill>
                <a:latin typeface="Trebuchet MS"/>
                <a:ea typeface="Trebuchet MS"/>
                <a:cs typeface="Trebuchet MS"/>
                <a:sym typeface="Trebuchet MS"/>
              </a:rPr>
              <a:t>Çalışma arkadaşlarımızın doğum günü ve çalışma yıldönümlerimizi pasta eşliğinde, hep beraber kutlarız. </a:t>
            </a:r>
            <a:endParaRPr dirty="0"/>
          </a:p>
        </p:txBody>
      </p:sp>
      <p:pic>
        <p:nvPicPr>
          <p:cNvPr id="569" name="Google Shape;569;p58"/>
          <p:cNvPicPr preferRelativeResize="0"/>
          <p:nvPr/>
        </p:nvPicPr>
        <p:blipFill rotWithShape="1">
          <a:blip r:embed="rId3">
            <a:alphaModFix/>
          </a:blip>
          <a:srcRect/>
          <a:stretch/>
        </p:blipFill>
        <p:spPr>
          <a:xfrm>
            <a:off x="2933384" y="807468"/>
            <a:ext cx="1635206" cy="2029216"/>
          </a:xfrm>
          <a:prstGeom prst="roundRect">
            <a:avLst>
              <a:gd name="adj" fmla="val 8594"/>
            </a:avLst>
          </a:prstGeom>
          <a:solidFill>
            <a:srgbClr val="ECECEC"/>
          </a:solidFill>
          <a:ln>
            <a:noFill/>
          </a:ln>
          <a:effectLst>
            <a:reflection stA="38000" endPos="28000" dist="5000" dir="5400000" sy="-100000" algn="bl" rotWithShape="0"/>
          </a:effec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334" y="231005"/>
            <a:ext cx="2036990" cy="3895911"/>
          </a:xfrm>
          <a:prstGeom prst="rect">
            <a:avLst/>
          </a:prstGeom>
          <a:ln>
            <a:noFill/>
          </a:ln>
          <a:effectLst>
            <a:softEdge rad="112500"/>
          </a:effectLst>
        </p:spPr>
      </p:pic>
      <p:pic>
        <p:nvPicPr>
          <p:cNvPr id="4" name="Resim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47990" y="231005"/>
            <a:ext cx="4018301" cy="2841299"/>
          </a:xfrm>
          <a:prstGeom prst="rect">
            <a:avLst/>
          </a:prstGeom>
          <a:ln>
            <a:noFill/>
          </a:ln>
          <a:effectLst>
            <a:softEdge rad="112500"/>
          </a:effectLst>
        </p:spPr>
      </p:pic>
      <p:pic>
        <p:nvPicPr>
          <p:cNvPr id="6" name="Resi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9141" y="3497620"/>
            <a:ext cx="3821229" cy="2489294"/>
          </a:xfrm>
          <a:prstGeom prst="rect">
            <a:avLst/>
          </a:prstGeom>
          <a:ln>
            <a:noFill/>
          </a:ln>
          <a:effectLst>
            <a:softEdge rad="112500"/>
          </a:effec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61"/>
          <p:cNvSpPr txBox="1">
            <a:spLocks noGrp="1"/>
          </p:cNvSpPr>
          <p:nvPr>
            <p:ph type="title"/>
          </p:nvPr>
        </p:nvSpPr>
        <p:spPr>
          <a:xfrm>
            <a:off x="677334" y="382385"/>
            <a:ext cx="8596667" cy="565266"/>
          </a:xfrm>
          <a:prstGeom prst="rect">
            <a:avLst/>
          </a:prstGeom>
          <a:noFill/>
          <a:ln>
            <a:noFill/>
          </a:ln>
        </p:spPr>
        <p:txBody>
          <a:bodyPr spcFirstLastPara="1" wrap="square" lIns="91425" tIns="45700" rIns="91425" bIns="45700" anchor="t" anchorCtr="0">
            <a:normAutofit fontScale="90000"/>
          </a:bodyPr>
          <a:lstStyle/>
          <a:p>
            <a:pPr marL="0" lvl="0" indent="0" algn="l" rtl="0">
              <a:spcBef>
                <a:spcPts val="0"/>
              </a:spcBef>
              <a:spcAft>
                <a:spcPts val="0"/>
              </a:spcAft>
              <a:buClr>
                <a:schemeClr val="accent1"/>
              </a:buClr>
              <a:buSzPct val="100000"/>
              <a:buFont typeface="Trebuchet MS"/>
              <a:buNone/>
            </a:pPr>
            <a:r>
              <a:rPr lang="tr-TR"/>
              <a:t>PERSONEL EĞİTİMLERİ VE SOSYAL FAALİYETLER</a:t>
            </a:r>
            <a:endParaRPr/>
          </a:p>
        </p:txBody>
      </p:sp>
      <p:sp>
        <p:nvSpPr>
          <p:cNvPr id="589" name="Google Shape;589;p61"/>
          <p:cNvSpPr txBox="1">
            <a:spLocks noGrp="1"/>
          </p:cNvSpPr>
          <p:nvPr>
            <p:ph type="body" idx="1"/>
          </p:nvPr>
        </p:nvSpPr>
        <p:spPr>
          <a:xfrm>
            <a:off x="677334" y="1434164"/>
            <a:ext cx="8596668" cy="499551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r>
              <a:rPr lang="tr-TR" dirty="0">
                <a:solidFill>
                  <a:schemeClr val="accent1"/>
                </a:solidFill>
              </a:rPr>
              <a:t>Personel İstihdamı</a:t>
            </a:r>
            <a:endParaRPr dirty="0">
              <a:solidFill>
                <a:schemeClr val="accent1"/>
              </a:solidFill>
            </a:endParaRPr>
          </a:p>
          <a:p>
            <a:pPr marL="0" lvl="0" indent="0" algn="l" rtl="0">
              <a:spcBef>
                <a:spcPts val="1000"/>
              </a:spcBef>
              <a:spcAft>
                <a:spcPts val="0"/>
              </a:spcAft>
              <a:buSzPts val="1440"/>
              <a:buNone/>
            </a:pPr>
            <a:r>
              <a:rPr lang="tr-TR" dirty="0">
                <a:solidFill>
                  <a:srgbClr val="B0B0B0"/>
                </a:solidFill>
              </a:rPr>
              <a:t>Tesisimiz toplumla yerel toplum ile daha yakın ilişki kurmak adına yerel halktan personel teminine öncelik verir. Bu durumun yerel halk ile daha yakın bir ilişki</a:t>
            </a:r>
            <a:endParaRPr dirty="0"/>
          </a:p>
          <a:p>
            <a:pPr marL="0" lvl="0" indent="0" algn="l" rtl="0">
              <a:spcBef>
                <a:spcPts val="1000"/>
              </a:spcBef>
              <a:spcAft>
                <a:spcPts val="0"/>
              </a:spcAft>
              <a:buSzPts val="1440"/>
              <a:buNone/>
            </a:pPr>
            <a:r>
              <a:rPr lang="tr-TR" dirty="0">
                <a:solidFill>
                  <a:srgbClr val="B0B0B0"/>
                </a:solidFill>
              </a:rPr>
              <a:t>kurmasına yardımcı inancındadır. Yerel halktan çalışanlar sayesinde, toplumun ihtiyaçlarını daha iyi anlayabiliriz ve daha kaliteli hizmetler sunabiliriz.</a:t>
            </a:r>
            <a:endParaRPr dirty="0"/>
          </a:p>
          <a:p>
            <a:pPr marL="0" lvl="0" indent="0" algn="l" rtl="0">
              <a:spcBef>
                <a:spcPts val="1000"/>
              </a:spcBef>
              <a:spcAft>
                <a:spcPts val="0"/>
              </a:spcAft>
              <a:buSzPts val="1440"/>
              <a:buNone/>
            </a:pPr>
            <a:endParaRPr dirty="0">
              <a:solidFill>
                <a:schemeClr val="accent1"/>
              </a:solidFill>
            </a:endParaRPr>
          </a:p>
        </p:txBody>
      </p:sp>
      <p:pic>
        <p:nvPicPr>
          <p:cNvPr id="2" name="Resim 1"/>
          <p:cNvPicPr>
            <a:picLocks noChangeAspect="1"/>
          </p:cNvPicPr>
          <p:nvPr/>
        </p:nvPicPr>
        <p:blipFill>
          <a:blip r:embed="rId3"/>
          <a:stretch>
            <a:fillRect/>
          </a:stretch>
        </p:blipFill>
        <p:spPr>
          <a:xfrm>
            <a:off x="1961295" y="3486310"/>
            <a:ext cx="5066215" cy="27922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6"/>
          <p:cNvSpPr txBox="1">
            <a:spLocks noGrp="1"/>
          </p:cNvSpPr>
          <p:nvPr>
            <p:ph type="body" idx="1"/>
          </p:nvPr>
        </p:nvSpPr>
        <p:spPr>
          <a:xfrm>
            <a:off x="565150" y="465138"/>
            <a:ext cx="8709025" cy="557688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endParaRPr>
              <a:solidFill>
                <a:srgbClr val="B0B0B0"/>
              </a:solidFill>
            </a:endParaRPr>
          </a:p>
          <a:p>
            <a:pPr marL="0" lvl="0" indent="0" algn="l" rtl="0">
              <a:spcBef>
                <a:spcPts val="1000"/>
              </a:spcBef>
              <a:spcAft>
                <a:spcPts val="0"/>
              </a:spcAft>
              <a:buSzPts val="1440"/>
              <a:buNone/>
            </a:pPr>
            <a:r>
              <a:rPr lang="tr-TR">
                <a:solidFill>
                  <a:srgbClr val="B0B0B0"/>
                </a:solidFill>
              </a:rPr>
              <a:t>Sürdürülebilirlik, çalışanlara en uygun koşulların sağlanmasından yaratılan katma değerin toplumla paylaşılmasına kadar geniş bir kapsama sahiptir.</a:t>
            </a:r>
            <a:endParaRPr>
              <a:solidFill>
                <a:srgbClr val="B0B0B0"/>
              </a:solidFill>
            </a:endParaRPr>
          </a:p>
          <a:p>
            <a:pPr marL="0" lvl="0" indent="0" algn="l" rtl="0">
              <a:spcBef>
                <a:spcPts val="1000"/>
              </a:spcBef>
              <a:spcAft>
                <a:spcPts val="0"/>
              </a:spcAft>
              <a:buSzPts val="1440"/>
              <a:buNone/>
            </a:pPr>
            <a:r>
              <a:rPr lang="tr-TR">
                <a:solidFill>
                  <a:srgbClr val="B0B0B0"/>
                </a:solidFill>
              </a:rPr>
              <a:t>Bu raporda yer alan bilgiler, aksi belirtilmediği takdirde 2023 yılı içerisindeki</a:t>
            </a:r>
            <a:endParaRPr/>
          </a:p>
          <a:p>
            <a:pPr marL="0" lvl="0" indent="0" algn="l" rtl="0">
              <a:spcBef>
                <a:spcPts val="1000"/>
              </a:spcBef>
              <a:spcAft>
                <a:spcPts val="0"/>
              </a:spcAft>
              <a:buSzPts val="1440"/>
              <a:buNone/>
            </a:pPr>
            <a:r>
              <a:rPr lang="tr-TR">
                <a:solidFill>
                  <a:srgbClr val="B0B0B0"/>
                </a:solidFill>
              </a:rPr>
              <a:t>performansımızı içermektedir. 2023 sürdürülebilirlik raporu;</a:t>
            </a:r>
            <a:endParaRPr/>
          </a:p>
          <a:p>
            <a:pPr marL="0" lvl="0" indent="0" algn="l" rtl="0">
              <a:spcBef>
                <a:spcPts val="1000"/>
              </a:spcBef>
              <a:spcAft>
                <a:spcPts val="0"/>
              </a:spcAft>
              <a:buSzPts val="1440"/>
              <a:buNone/>
            </a:pPr>
            <a:endParaRPr>
              <a:solidFill>
                <a:srgbClr val="B0B0B0"/>
              </a:solidFill>
            </a:endParaRPr>
          </a:p>
          <a:p>
            <a:pPr marL="0" lvl="0" indent="0" algn="l" rtl="0">
              <a:spcBef>
                <a:spcPts val="1000"/>
              </a:spcBef>
              <a:spcAft>
                <a:spcPts val="0"/>
              </a:spcAft>
              <a:buSzPts val="1440"/>
              <a:buNone/>
            </a:pPr>
            <a:endParaRPr>
              <a:solidFill>
                <a:srgbClr val="B0B0B0"/>
              </a:solidFill>
            </a:endParaRPr>
          </a:p>
          <a:p>
            <a:pPr marL="342900" lvl="0" indent="-342900" algn="l" rtl="0">
              <a:spcBef>
                <a:spcPts val="1000"/>
              </a:spcBef>
              <a:spcAft>
                <a:spcPts val="0"/>
              </a:spcAft>
              <a:buSzPts val="1440"/>
              <a:buFont typeface="Noto Sans Symbols"/>
              <a:buChar char="⮚"/>
            </a:pPr>
            <a:r>
              <a:rPr lang="tr-TR">
                <a:solidFill>
                  <a:srgbClr val="B0B0B0"/>
                </a:solidFill>
              </a:rPr>
              <a:t>Otellerimizin çevresel, sosyal ve ekonomik performans değerlendirmesini,</a:t>
            </a:r>
            <a:endParaRPr/>
          </a:p>
          <a:p>
            <a:pPr marL="342900" lvl="0" indent="-342900" algn="l" rtl="0">
              <a:spcBef>
                <a:spcPts val="1000"/>
              </a:spcBef>
              <a:spcAft>
                <a:spcPts val="0"/>
              </a:spcAft>
              <a:buSzPts val="1440"/>
              <a:buFont typeface="Noto Sans Symbols"/>
              <a:buChar char="⮚"/>
            </a:pPr>
            <a:r>
              <a:rPr lang="tr-TR">
                <a:solidFill>
                  <a:srgbClr val="B0B0B0"/>
                </a:solidFill>
              </a:rPr>
              <a:t>Bu performansı artırmak adına belirlenen hedefleri,</a:t>
            </a:r>
            <a:endParaRPr/>
          </a:p>
          <a:p>
            <a:pPr marL="342900" lvl="0" indent="-342900" algn="l" rtl="0">
              <a:spcBef>
                <a:spcPts val="1000"/>
              </a:spcBef>
              <a:spcAft>
                <a:spcPts val="0"/>
              </a:spcAft>
              <a:buSzPts val="1440"/>
              <a:buFont typeface="Noto Sans Symbols"/>
              <a:buChar char="⮚"/>
            </a:pPr>
            <a:r>
              <a:rPr lang="tr-TR">
                <a:solidFill>
                  <a:srgbClr val="B0B0B0"/>
                </a:solidFill>
              </a:rPr>
              <a:t>Bu hedeflere ulaşmak için izlenecek strateji ,plan ve süreci,</a:t>
            </a:r>
            <a:endParaRPr/>
          </a:p>
          <a:p>
            <a:pPr marL="342900" lvl="0" indent="-342900" algn="l" rtl="0">
              <a:spcBef>
                <a:spcPts val="1000"/>
              </a:spcBef>
              <a:spcAft>
                <a:spcPts val="0"/>
              </a:spcAft>
              <a:buSzPts val="1440"/>
              <a:buFont typeface="Noto Sans Symbols"/>
              <a:buChar char="⮚"/>
            </a:pPr>
            <a:r>
              <a:rPr lang="tr-TR">
                <a:solidFill>
                  <a:srgbClr val="B0B0B0"/>
                </a:solidFill>
              </a:rPr>
              <a:t>Karşılaşılabilecek olası riskleri,</a:t>
            </a:r>
            <a:endParaRPr/>
          </a:p>
          <a:p>
            <a:pPr marL="342900" lvl="0" indent="-342900" algn="l" rtl="0">
              <a:spcBef>
                <a:spcPts val="1000"/>
              </a:spcBef>
              <a:spcAft>
                <a:spcPts val="0"/>
              </a:spcAft>
              <a:buSzPts val="1440"/>
              <a:buFont typeface="Noto Sans Symbols"/>
              <a:buChar char="⮚"/>
            </a:pPr>
            <a:r>
              <a:rPr lang="tr-TR">
                <a:solidFill>
                  <a:srgbClr val="B0B0B0"/>
                </a:solidFill>
              </a:rPr>
              <a:t>Ölçümlenen performans sonuçlarını içermektedir.</a:t>
            </a:r>
            <a:endParaRPr/>
          </a:p>
          <a:p>
            <a:pPr marL="0" lvl="0" indent="0" algn="l" rtl="0">
              <a:spcBef>
                <a:spcPts val="1000"/>
              </a:spcBef>
              <a:spcAft>
                <a:spcPts val="0"/>
              </a:spcAft>
              <a:buSzPts val="1440"/>
              <a:buNone/>
            </a:pPr>
            <a:endParaRPr>
              <a:solidFill>
                <a:srgbClr val="B0B0B0"/>
              </a:solidFill>
            </a:endParaRPr>
          </a:p>
          <a:p>
            <a:pPr marL="342900" lvl="0" indent="-251459" algn="l" rtl="0">
              <a:spcBef>
                <a:spcPts val="1000"/>
              </a:spcBef>
              <a:spcAft>
                <a:spcPts val="0"/>
              </a:spcAft>
              <a:buSzPts val="1440"/>
              <a:buFont typeface="Noto Sans Symbols"/>
              <a:buNone/>
            </a:pPr>
            <a:endParaRPr>
              <a:solidFill>
                <a:srgbClr val="B0B0B0"/>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62"/>
          <p:cNvSpPr txBox="1">
            <a:spLocks noGrp="1"/>
          </p:cNvSpPr>
          <p:nvPr>
            <p:ph type="ctrTitle"/>
          </p:nvPr>
        </p:nvSpPr>
        <p:spPr>
          <a:xfrm>
            <a:off x="1507067" y="2599966"/>
            <a:ext cx="7766936" cy="1596649"/>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accent1"/>
              </a:buClr>
              <a:buSzPts val="5400"/>
              <a:buFont typeface="Trebuchet MS"/>
              <a:buNone/>
            </a:pPr>
            <a:r>
              <a:rPr lang="tr-TR" dirty="0"/>
              <a:t/>
            </a:r>
            <a:br>
              <a:rPr lang="tr-TR" dirty="0"/>
            </a:br>
            <a:r>
              <a:rPr lang="tr-TR" dirty="0"/>
              <a:t/>
            </a:r>
            <a:br>
              <a:rPr lang="tr-TR" dirty="0"/>
            </a:br>
            <a:r>
              <a:rPr lang="tr-TR" dirty="0"/>
              <a:t/>
            </a:r>
            <a:br>
              <a:rPr lang="tr-TR" dirty="0"/>
            </a:br>
            <a:r>
              <a:rPr lang="tr-TR" dirty="0"/>
              <a:t/>
            </a:r>
            <a:br>
              <a:rPr lang="tr-TR" dirty="0"/>
            </a:br>
            <a:r>
              <a:rPr lang="tr-TR" dirty="0"/>
              <a:t/>
            </a:r>
            <a:br>
              <a:rPr lang="tr-TR" dirty="0"/>
            </a:br>
            <a:r>
              <a:rPr lang="tr-TR" dirty="0"/>
              <a:t>Villa </a:t>
            </a:r>
            <a:r>
              <a:rPr lang="tr-TR" dirty="0" err="1"/>
              <a:t>Sunflower</a:t>
            </a:r>
            <a:r>
              <a:rPr lang="tr-TR" dirty="0"/>
              <a:t> </a:t>
            </a:r>
            <a:r>
              <a:rPr lang="tr-TR" dirty="0" err="1"/>
              <a:t>Beach</a:t>
            </a:r>
            <a:r>
              <a:rPr lang="tr-TR" dirty="0"/>
              <a:t> Hotel </a:t>
            </a:r>
            <a:endParaRPr dirty="0"/>
          </a:p>
        </p:txBody>
      </p:sp>
      <p:sp>
        <p:nvSpPr>
          <p:cNvPr id="596" name="Google Shape;596;p62"/>
          <p:cNvSpPr txBox="1">
            <a:spLocks noGrp="1"/>
          </p:cNvSpPr>
          <p:nvPr>
            <p:ph type="subTitle" idx="1"/>
          </p:nvPr>
        </p:nvSpPr>
        <p:spPr>
          <a:xfrm>
            <a:off x="1507067" y="4050833"/>
            <a:ext cx="7766936" cy="1096899"/>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SzPts val="1440"/>
              <a:buNone/>
            </a:pPr>
            <a:endParaRPr lang="tr-TR" dirty="0" smtClean="0"/>
          </a:p>
          <a:p>
            <a:pPr marL="0" lvl="0" indent="0" algn="r" rtl="0">
              <a:spcBef>
                <a:spcPts val="0"/>
              </a:spcBef>
              <a:spcAft>
                <a:spcPts val="0"/>
              </a:spcAft>
              <a:buSzPts val="1440"/>
              <a:buNone/>
            </a:pPr>
            <a:r>
              <a:rPr lang="tr-TR" dirty="0" smtClean="0"/>
              <a:t>Sürdürülebilirlik </a:t>
            </a:r>
            <a:r>
              <a:rPr lang="tr-TR" dirty="0"/>
              <a:t>Raporu - 2023 </a:t>
            </a:r>
            <a:endParaRPr dirty="0"/>
          </a:p>
          <a:p>
            <a:pPr marL="0" lvl="0" indent="0" algn="r" rtl="0">
              <a:spcBef>
                <a:spcPts val="1000"/>
              </a:spcBef>
              <a:spcAft>
                <a:spcPts val="0"/>
              </a:spcAft>
              <a:buSzPts val="1440"/>
              <a:buNone/>
            </a:pPr>
            <a:endParaRPr dirty="0"/>
          </a:p>
        </p:txBody>
      </p:sp>
      <p:pic>
        <p:nvPicPr>
          <p:cNvPr id="597" name="Google Shape;597;p62"/>
          <p:cNvPicPr preferRelativeResize="0"/>
          <p:nvPr/>
        </p:nvPicPr>
        <p:blipFill rotWithShape="1">
          <a:blip r:embed="rId3">
            <a:alphaModFix/>
          </a:blip>
          <a:srcRect/>
          <a:stretch/>
        </p:blipFill>
        <p:spPr>
          <a:xfrm>
            <a:off x="3243562" y="564273"/>
            <a:ext cx="4293945" cy="1847234"/>
          </a:xfrm>
          <a:prstGeom prst="rect">
            <a:avLst/>
          </a:prstGeom>
          <a:noFill/>
          <a:ln>
            <a:noFill/>
          </a:ln>
        </p:spPr>
      </p:pic>
      <p:pic>
        <p:nvPicPr>
          <p:cNvPr id="5124" name="Picture 4" descr="https://villasunflowerbeach.com/image/icerik/logo.png">
            <a:extLst>
              <a:ext uri="{FF2B5EF4-FFF2-40B4-BE49-F238E27FC236}">
                <a16:creationId xmlns:a16="http://schemas.microsoft.com/office/drawing/2014/main" id="{9953B75A-583B-4854-9F91-B266EE4221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2447" y="448235"/>
            <a:ext cx="3803714" cy="13447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7"/>
          <p:cNvSpPr txBox="1">
            <a:spLocks noGrp="1"/>
          </p:cNvSpPr>
          <p:nvPr>
            <p:ph type="title"/>
          </p:nvPr>
        </p:nvSpPr>
        <p:spPr>
          <a:xfrm>
            <a:off x="872836" y="609600"/>
            <a:ext cx="8401166" cy="66224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GENEL MÜDÜR MESAJI</a:t>
            </a:r>
            <a:endParaRPr/>
          </a:p>
        </p:txBody>
      </p:sp>
      <p:sp>
        <p:nvSpPr>
          <p:cNvPr id="187" name="Google Shape;187;p7"/>
          <p:cNvSpPr txBox="1">
            <a:spLocks noGrp="1"/>
          </p:cNvSpPr>
          <p:nvPr>
            <p:ph type="body" idx="1"/>
          </p:nvPr>
        </p:nvSpPr>
        <p:spPr>
          <a:xfrm>
            <a:off x="515389" y="1404851"/>
            <a:ext cx="8758613" cy="4636511"/>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r>
              <a:rPr lang="tr-TR">
                <a:solidFill>
                  <a:srgbClr val="B0B0B0"/>
                </a:solidFill>
              </a:rPr>
              <a:t>Tesisimiz faaliyetlerine başladığı günde bu güne kadar, misafir memnuniyetinin temelinin çalışan memnuniyeti ile doğru orantılı olduğunu bilincindedir. Çalışanlarımızın merkeze alındığı yönetim anlayışımızı, kültür ve değerlerimizin korunduğu, değişimin doğallıkla bütünleştiği ürünlerimizle, markalaşmış hizmetin örneklerini sektörümüze sunmakla gurur duyuyoruz.</a:t>
            </a:r>
            <a:endParaRPr/>
          </a:p>
          <a:p>
            <a:pPr marL="0" lvl="0" indent="0" algn="l" rtl="0">
              <a:spcBef>
                <a:spcPts val="1000"/>
              </a:spcBef>
              <a:spcAft>
                <a:spcPts val="0"/>
              </a:spcAft>
              <a:buSzPts val="1440"/>
              <a:buNone/>
            </a:pPr>
            <a:r>
              <a:rPr lang="tr-TR">
                <a:solidFill>
                  <a:srgbClr val="B0B0B0"/>
                </a:solidFill>
              </a:rPr>
              <a:t>Yasal uyumun bir adım önüne geçerek yaptığımız işlerde kalite, çevre, enerji ve iş sağlığı güvenliği konularında ulusal ve uluslararası standartlara erişme gayretindeyiz. Tüm paydaşlarımızla içten, kalıcı ve saygın ilişkiler kurmaya özen gösteren, güven üzerine oturtulmuş iletişimimizle, toplumsal duyarlılığı çalışmalarımızda göz ardı etmiyoruz.</a:t>
            </a:r>
            <a:endParaRPr/>
          </a:p>
          <a:p>
            <a:pPr marL="0" lvl="0" indent="0" algn="l" rtl="0">
              <a:spcBef>
                <a:spcPts val="1000"/>
              </a:spcBef>
              <a:spcAft>
                <a:spcPts val="0"/>
              </a:spcAft>
              <a:buSzPts val="1440"/>
              <a:buNone/>
            </a:pPr>
            <a:r>
              <a:rPr lang="tr-TR">
                <a:solidFill>
                  <a:srgbClr val="B0B0B0"/>
                </a:solidFill>
              </a:rPr>
              <a:t>Çeşitli toplumsal meseleler küresel ölçekte daha ciddi hale geldikçe ve uluslararası toplum, Sürdürülebilir Kalkınma Hedeflerine ulaşmak gibi yollarla sürdürülebilir bir toplum inşa etmeyi hedefledikçe, orijinal misyonumuza dayalı yönetim daha da önemli hale geleceğini biliyoruz.</a:t>
            </a:r>
            <a:endParaRPr>
              <a:solidFill>
                <a:srgbClr val="B0B0B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8"/>
          <p:cNvSpPr txBox="1">
            <a:spLocks noGrp="1"/>
          </p:cNvSpPr>
          <p:nvPr>
            <p:ph type="title"/>
          </p:nvPr>
        </p:nvSpPr>
        <p:spPr>
          <a:xfrm>
            <a:off x="764770" y="839584"/>
            <a:ext cx="8509231" cy="109081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accent1"/>
              </a:buClr>
              <a:buSzPts val="3600"/>
              <a:buFont typeface="Trebuchet MS"/>
              <a:buNone/>
            </a:pPr>
            <a:r>
              <a:rPr lang="tr-TR"/>
              <a:t>GENEL MÜDÜR MESAJI</a:t>
            </a:r>
            <a:endParaRPr/>
          </a:p>
        </p:txBody>
      </p:sp>
      <p:sp>
        <p:nvSpPr>
          <p:cNvPr id="193" name="Google Shape;193;p8"/>
          <p:cNvSpPr txBox="1">
            <a:spLocks noGrp="1"/>
          </p:cNvSpPr>
          <p:nvPr>
            <p:ph type="body" idx="1"/>
          </p:nvPr>
        </p:nvSpPr>
        <p:spPr>
          <a:xfrm>
            <a:off x="556953" y="2160589"/>
            <a:ext cx="8717049" cy="409058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1440"/>
              <a:buNone/>
            </a:pPr>
            <a:r>
              <a:rPr lang="tr-TR" dirty="0">
                <a:solidFill>
                  <a:srgbClr val="B0B0B0"/>
                </a:solidFill>
              </a:rPr>
              <a:t>Bu düşünce tarzına dayanarak Villa </a:t>
            </a:r>
            <a:r>
              <a:rPr lang="tr-TR" dirty="0" err="1">
                <a:solidFill>
                  <a:srgbClr val="B0B0B0"/>
                </a:solidFill>
              </a:rPr>
              <a:t>Sunflower</a:t>
            </a:r>
            <a:r>
              <a:rPr lang="tr-TR" dirty="0">
                <a:solidFill>
                  <a:srgbClr val="B0B0B0"/>
                </a:solidFill>
              </a:rPr>
              <a:t> </a:t>
            </a:r>
            <a:r>
              <a:rPr lang="tr-TR" dirty="0" err="1">
                <a:solidFill>
                  <a:srgbClr val="B0B0B0"/>
                </a:solidFill>
              </a:rPr>
              <a:t>Beach</a:t>
            </a:r>
            <a:r>
              <a:rPr lang="tr-TR" dirty="0">
                <a:solidFill>
                  <a:srgbClr val="B0B0B0"/>
                </a:solidFill>
              </a:rPr>
              <a:t> Hotel, çocuklarımızın, torunlarımızın ve ötesinin hem madde hem de zihin olarak refah içinde yaşayabilmesi için ideal bir topluma ulaşmaya yardımcı olmaya çabalayacaktır. </a:t>
            </a:r>
            <a:endParaRPr dirty="0">
              <a:solidFill>
                <a:srgbClr val="B0B0B0"/>
              </a:solidFill>
            </a:endParaRPr>
          </a:p>
          <a:p>
            <a:pPr marL="0" lvl="0" indent="0" algn="l" rtl="0">
              <a:spcBef>
                <a:spcPts val="1000"/>
              </a:spcBef>
              <a:spcAft>
                <a:spcPts val="0"/>
              </a:spcAft>
              <a:buSzPts val="1440"/>
              <a:buNone/>
            </a:pPr>
            <a:r>
              <a:rPr lang="tr-TR" dirty="0">
                <a:solidFill>
                  <a:srgbClr val="B0B0B0"/>
                </a:solidFill>
              </a:rPr>
              <a:t>Ve toplumun ihtiyaç duyduğu değerli bir şirket olmayı, böylece paydaşlar açısından kurumsal değeri, finansal açıdan işletme değerini artırmayı hedefleyeceğiz. Bu bağlamda tedarikçilerimiz, iş ortaklarımız ve tüm çalışanlarımıza özverili çalışmaları için teşekkür ediyorum.</a:t>
            </a:r>
            <a:endParaRPr dirty="0"/>
          </a:p>
          <a:p>
            <a:pPr marL="0" lvl="0" indent="0" algn="l" rtl="0">
              <a:spcBef>
                <a:spcPts val="1000"/>
              </a:spcBef>
              <a:spcAft>
                <a:spcPts val="0"/>
              </a:spcAft>
              <a:buSzPts val="1440"/>
              <a:buNone/>
            </a:pPr>
            <a:endParaRPr dirty="0">
              <a:solidFill>
                <a:srgbClr val="B0B0B0"/>
              </a:solidFill>
            </a:endParaRPr>
          </a:p>
          <a:p>
            <a:pPr marL="0" lvl="0" indent="0" algn="l" rtl="0">
              <a:spcBef>
                <a:spcPts val="1000"/>
              </a:spcBef>
              <a:spcAft>
                <a:spcPts val="0"/>
              </a:spcAft>
              <a:buSzPts val="1440"/>
              <a:buNone/>
            </a:pPr>
            <a:r>
              <a:rPr lang="tr-TR" dirty="0">
                <a:solidFill>
                  <a:srgbClr val="B0B0B0"/>
                </a:solidFill>
              </a:rPr>
              <a:t>Saygılarımla.</a:t>
            </a:r>
            <a:endParaRPr dirty="0"/>
          </a:p>
          <a:p>
            <a:pPr marL="0" lvl="0" indent="0" algn="l" rtl="0">
              <a:spcBef>
                <a:spcPts val="1000"/>
              </a:spcBef>
              <a:spcAft>
                <a:spcPts val="0"/>
              </a:spcAft>
              <a:buSzPts val="1440"/>
              <a:buNone/>
            </a:pPr>
            <a:r>
              <a:rPr lang="tr-TR" dirty="0">
                <a:solidFill>
                  <a:srgbClr val="B0B0B0"/>
                </a:solidFill>
              </a:rPr>
              <a:t>OKAN BAYIR</a:t>
            </a:r>
            <a:endParaRPr dirty="0"/>
          </a:p>
          <a:p>
            <a:pPr marL="0" lvl="0" indent="0" algn="l" rtl="0">
              <a:spcBef>
                <a:spcPts val="1000"/>
              </a:spcBef>
              <a:spcAft>
                <a:spcPts val="0"/>
              </a:spcAft>
              <a:buSzPts val="1440"/>
              <a:buNone/>
            </a:pPr>
            <a:r>
              <a:rPr lang="tr-TR" dirty="0">
                <a:solidFill>
                  <a:srgbClr val="B0B0B0"/>
                </a:solidFill>
              </a:rPr>
              <a:t>Genel Müdür</a:t>
            </a:r>
            <a:endParaRPr dirty="0">
              <a:solidFill>
                <a:srgbClr val="B0B0B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0"/>
          <p:cNvSpPr txBox="1">
            <a:spLocks noGrp="1"/>
          </p:cNvSpPr>
          <p:nvPr>
            <p:ph type="title"/>
          </p:nvPr>
        </p:nvSpPr>
        <p:spPr>
          <a:xfrm>
            <a:off x="677334" y="609600"/>
            <a:ext cx="8596668" cy="1320800"/>
          </a:xfrm>
          <a:prstGeom prst="rect">
            <a:avLst/>
          </a:prstGeom>
          <a:noFill/>
          <a:ln>
            <a:noFill/>
          </a:ln>
        </p:spPr>
        <p:txBody>
          <a:bodyPr spcFirstLastPara="1" wrap="square" lIns="91425" tIns="45700" rIns="91425" bIns="45700" anchor="t" anchorCtr="0">
            <a:normAutofit/>
          </a:bodyPr>
          <a:lstStyle/>
          <a:p>
            <a:pPr marL="0" lvl="0" indent="0" algn="r" rtl="0">
              <a:spcBef>
                <a:spcPts val="0"/>
              </a:spcBef>
              <a:spcAft>
                <a:spcPts val="0"/>
              </a:spcAft>
              <a:buClr>
                <a:schemeClr val="accent1"/>
              </a:buClr>
              <a:buSzPts val="4400"/>
              <a:buFont typeface="Trebuchet MS"/>
              <a:buNone/>
            </a:pPr>
            <a:r>
              <a:rPr lang="tr-TR" sz="4400"/>
              <a:t>02 BÖLÜM</a:t>
            </a:r>
            <a:endParaRPr sz="4400"/>
          </a:p>
        </p:txBody>
      </p:sp>
      <p:pic>
        <p:nvPicPr>
          <p:cNvPr id="210" name="Google Shape;210;p10"/>
          <p:cNvPicPr preferRelativeResize="0">
            <a:picLocks noGrp="1"/>
          </p:cNvPicPr>
          <p:nvPr>
            <p:ph type="body" idx="1"/>
          </p:nvPr>
        </p:nvPicPr>
        <p:blipFill rotWithShape="1">
          <a:blip r:embed="rId3">
            <a:alphaModFix/>
          </a:blip>
          <a:srcRect/>
          <a:stretch/>
        </p:blipFill>
        <p:spPr>
          <a:xfrm>
            <a:off x="1092312" y="321055"/>
            <a:ext cx="1875331" cy="1617933"/>
          </a:xfrm>
          <a:prstGeom prst="rect">
            <a:avLst/>
          </a:prstGeom>
          <a:noFill/>
          <a:ln>
            <a:noFill/>
          </a:ln>
        </p:spPr>
      </p:pic>
      <p:sp>
        <p:nvSpPr>
          <p:cNvPr id="211" name="Google Shape;211;p10"/>
          <p:cNvSpPr/>
          <p:nvPr/>
        </p:nvSpPr>
        <p:spPr>
          <a:xfrm>
            <a:off x="1642264" y="2227533"/>
            <a:ext cx="666680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4000" b="0" i="0" u="none" strike="noStrike" cap="none">
                <a:solidFill>
                  <a:schemeClr val="accent1"/>
                </a:solidFill>
                <a:latin typeface="Trebuchet MS"/>
                <a:ea typeface="Trebuchet MS"/>
                <a:cs typeface="Trebuchet MS"/>
                <a:sym typeface="Trebuchet MS"/>
              </a:rPr>
              <a:t>Politikalar</a:t>
            </a:r>
            <a:endParaRPr sz="2000">
              <a:solidFill>
                <a:schemeClr val="accent1"/>
              </a:solidFill>
              <a:latin typeface="Trebuchet MS"/>
              <a:ea typeface="Trebuchet MS"/>
              <a:cs typeface="Trebuchet MS"/>
              <a:sym typeface="Trebuchet MS"/>
            </a:endParaRPr>
          </a:p>
        </p:txBody>
      </p:sp>
      <p:sp>
        <p:nvSpPr>
          <p:cNvPr id="212" name="Google Shape;212;p10"/>
          <p:cNvSpPr/>
          <p:nvPr/>
        </p:nvSpPr>
        <p:spPr>
          <a:xfrm>
            <a:off x="1479665" y="2873863"/>
            <a:ext cx="7664335" cy="30469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tr-TR" sz="2400" dirty="0">
                <a:solidFill>
                  <a:schemeClr val="accent1"/>
                </a:solidFill>
                <a:latin typeface="Trebuchet MS"/>
                <a:ea typeface="Trebuchet MS"/>
                <a:cs typeface="Trebuchet MS"/>
                <a:sym typeface="Trebuchet MS"/>
              </a:rPr>
              <a:t>06 TOPLUMA UYUM POLİTİKAMIZ</a:t>
            </a:r>
            <a:endParaRPr dirty="0"/>
          </a:p>
          <a:p>
            <a:pPr marL="0" marR="0" lvl="0" indent="0" algn="l" rtl="0">
              <a:spcBef>
                <a:spcPts val="0"/>
              </a:spcBef>
              <a:spcAft>
                <a:spcPts val="0"/>
              </a:spcAft>
              <a:buNone/>
            </a:pPr>
            <a:r>
              <a:rPr lang="tr-TR" sz="2400" dirty="0">
                <a:solidFill>
                  <a:schemeClr val="accent1"/>
                </a:solidFill>
                <a:latin typeface="Trebuchet MS"/>
                <a:ea typeface="Trebuchet MS"/>
                <a:cs typeface="Trebuchet MS"/>
                <a:sym typeface="Trebuchet MS"/>
              </a:rPr>
              <a:t>07 ÇEVRE VE SOSYAL POLİTİKAMIZ</a:t>
            </a:r>
            <a:endParaRPr dirty="0"/>
          </a:p>
          <a:p>
            <a:pPr marL="0" marR="0" lvl="0" indent="0" algn="l" rtl="0">
              <a:spcBef>
                <a:spcPts val="0"/>
              </a:spcBef>
              <a:spcAft>
                <a:spcPts val="0"/>
              </a:spcAft>
              <a:buNone/>
            </a:pPr>
            <a:r>
              <a:rPr lang="tr-TR" sz="2400" dirty="0">
                <a:solidFill>
                  <a:schemeClr val="accent1"/>
                </a:solidFill>
                <a:latin typeface="Trebuchet MS"/>
                <a:ea typeface="Trebuchet MS"/>
                <a:cs typeface="Trebuchet MS"/>
                <a:sym typeface="Trebuchet MS"/>
              </a:rPr>
              <a:t>08 İŞ SAĞLIĞI VE GÜVENLİĞİ POLİTİKAMIZ</a:t>
            </a:r>
            <a:endParaRPr dirty="0"/>
          </a:p>
          <a:p>
            <a:pPr marL="0" marR="0" lvl="0" indent="0" algn="l" rtl="0">
              <a:spcBef>
                <a:spcPts val="0"/>
              </a:spcBef>
              <a:spcAft>
                <a:spcPts val="0"/>
              </a:spcAft>
              <a:buNone/>
            </a:pPr>
            <a:r>
              <a:rPr lang="tr-TR" sz="2400" dirty="0">
                <a:solidFill>
                  <a:schemeClr val="accent1"/>
                </a:solidFill>
                <a:latin typeface="Trebuchet MS"/>
                <a:ea typeface="Trebuchet MS"/>
                <a:cs typeface="Trebuchet MS"/>
                <a:sym typeface="Trebuchet MS"/>
              </a:rPr>
              <a:t>09 SÜRDÜRÜLEBİLİRLİK POLİTİKAMIZ</a:t>
            </a:r>
            <a:endParaRPr dirty="0"/>
          </a:p>
          <a:p>
            <a:pPr marL="0" marR="0" lvl="0" indent="0" algn="l" rtl="0">
              <a:spcBef>
                <a:spcPts val="0"/>
              </a:spcBef>
              <a:spcAft>
                <a:spcPts val="0"/>
              </a:spcAft>
              <a:buNone/>
            </a:pPr>
            <a:r>
              <a:rPr lang="tr-TR" sz="2400" dirty="0">
                <a:solidFill>
                  <a:schemeClr val="accent1"/>
                </a:solidFill>
                <a:latin typeface="Trebuchet MS"/>
                <a:ea typeface="Trebuchet MS"/>
                <a:cs typeface="Trebuchet MS"/>
                <a:sym typeface="Trebuchet MS"/>
              </a:rPr>
              <a:t>10 SÜRDÜRÜLEBİLİR SATIN ALMA POLİTİKASI</a:t>
            </a:r>
            <a:endParaRPr dirty="0"/>
          </a:p>
          <a:p>
            <a:pPr marL="0" marR="0" lvl="0" indent="0" algn="l" rtl="0">
              <a:spcBef>
                <a:spcPts val="0"/>
              </a:spcBef>
              <a:spcAft>
                <a:spcPts val="0"/>
              </a:spcAft>
              <a:buNone/>
            </a:pPr>
            <a:r>
              <a:rPr lang="tr-TR" sz="2400" dirty="0">
                <a:solidFill>
                  <a:schemeClr val="accent1"/>
                </a:solidFill>
                <a:latin typeface="Trebuchet MS"/>
                <a:ea typeface="Trebuchet MS"/>
                <a:cs typeface="Trebuchet MS"/>
                <a:sym typeface="Trebuchet MS"/>
              </a:rPr>
              <a:t>11 ÇOCUK KORUMA POLİTİKAMIZ</a:t>
            </a:r>
            <a:endParaRPr dirty="0"/>
          </a:p>
          <a:p>
            <a:pPr marL="0" marR="0" lvl="0" indent="0" algn="l" rtl="0">
              <a:spcBef>
                <a:spcPts val="0"/>
              </a:spcBef>
              <a:spcAft>
                <a:spcPts val="0"/>
              </a:spcAft>
              <a:buNone/>
            </a:pPr>
            <a:r>
              <a:rPr lang="tr-TR" sz="2400" dirty="0">
                <a:solidFill>
                  <a:schemeClr val="accent1"/>
                </a:solidFill>
                <a:latin typeface="Trebuchet MS"/>
                <a:ea typeface="Trebuchet MS"/>
                <a:cs typeface="Trebuchet MS"/>
                <a:sym typeface="Trebuchet MS"/>
              </a:rPr>
              <a:t>12 KADIN HAKLARI VE CİNSİYET EŞİTLİĞİ POLİTİKASI</a:t>
            </a:r>
            <a:endParaRPr dirty="0"/>
          </a:p>
          <a:p>
            <a:pPr marL="0" marR="0" lvl="0" indent="0" algn="l" rtl="0">
              <a:spcBef>
                <a:spcPts val="0"/>
              </a:spcBef>
              <a:spcAft>
                <a:spcPts val="0"/>
              </a:spcAft>
              <a:buNone/>
            </a:pPr>
            <a:r>
              <a:rPr lang="tr-TR" sz="2400" dirty="0">
                <a:solidFill>
                  <a:schemeClr val="accent1"/>
                </a:solidFill>
                <a:latin typeface="Trebuchet MS"/>
                <a:ea typeface="Trebuchet MS"/>
                <a:cs typeface="Trebuchet MS"/>
                <a:sym typeface="Trebuchet MS"/>
              </a:rPr>
              <a:t>13 DEZAVANTAJLI SAĞLIĞI VE GÜVENLİĞİ POLİTİKAMIZ</a:t>
            </a:r>
            <a:endParaRPr dirty="0"/>
          </a:p>
        </p:txBody>
      </p:sp>
      <p:pic>
        <p:nvPicPr>
          <p:cNvPr id="8" name="Picture 4" descr="https://villasunflowerbeach.com/image/icerik/logo.png">
            <a:extLst>
              <a:ext uri="{FF2B5EF4-FFF2-40B4-BE49-F238E27FC236}">
                <a16:creationId xmlns:a16="http://schemas.microsoft.com/office/drawing/2014/main" id="{331A270C-1F14-47C0-B11C-0EEDA73C85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5188" y="1930400"/>
            <a:ext cx="1532965" cy="5804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Yüzeyler">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720</TotalTime>
  <Words>4954</Words>
  <Application>Microsoft Office PowerPoint</Application>
  <PresentationFormat>Geniş ekran</PresentationFormat>
  <Paragraphs>481</Paragraphs>
  <Slides>60</Slides>
  <Notes>58</Notes>
  <HiddenSlides>0</HiddenSlides>
  <MMClips>0</MMClips>
  <ScaleCrop>false</ScaleCrop>
  <HeadingPairs>
    <vt:vector size="8" baseType="variant">
      <vt:variant>
        <vt:lpstr>Kullanılan Yazı Tipleri</vt:lpstr>
      </vt:variant>
      <vt:variant>
        <vt:i4>4</vt:i4>
      </vt:variant>
      <vt:variant>
        <vt:lpstr>Tema</vt:lpstr>
      </vt:variant>
      <vt:variant>
        <vt:i4>1</vt:i4>
      </vt:variant>
      <vt:variant>
        <vt:lpstr>Eklenmiş OLE Hizmet Programları</vt:lpstr>
      </vt:variant>
      <vt:variant>
        <vt:i4>1</vt:i4>
      </vt:variant>
      <vt:variant>
        <vt:lpstr>Slayt Başlıkları</vt:lpstr>
      </vt:variant>
      <vt:variant>
        <vt:i4>60</vt:i4>
      </vt:variant>
    </vt:vector>
  </HeadingPairs>
  <TitlesOfParts>
    <vt:vector size="66" baseType="lpstr">
      <vt:lpstr>Arial</vt:lpstr>
      <vt:lpstr>Calibri</vt:lpstr>
      <vt:lpstr>Noto Sans Symbols</vt:lpstr>
      <vt:lpstr>Trebuchet MS</vt:lpstr>
      <vt:lpstr>Yüzeyler</vt:lpstr>
      <vt:lpstr>Worksheet</vt:lpstr>
      <vt:lpstr>Villa Sunflower Beach Hotel </vt:lpstr>
      <vt:lpstr>    01-Giriş </vt:lpstr>
      <vt:lpstr> 03 –Atık Yönetimi</vt:lpstr>
      <vt:lpstr>               05 – Doğal Hayatı Koruma ve Kültürel                     Miras  06 –Yöresel Lezzetler     07 – Personel Eğitimleri ve Sosyal Faaliyetler </vt:lpstr>
      <vt:lpstr>                               Rapor Hakkında   Otelimizde bulunan kalite sistemleri ile birlikte hem çevre için hem de misafirlerimiz için genel verimliliğimizi, kalitemizi ve çevresel performansımızı arttırmayı hedefliyoruz. Bu doğrultuda çevresel etkilerin azaltılması, enerji, su ve atık yönetimi, yerel halka ekonomik ve sosyal olarak fayda sağlama ve çevreyi koruma gibi sürdürülebilirlik kavramı içinde yer alan birçok konuda çalışmalarımıza devam etmekteyiz. Sürdürülebilirlik çevresel, ekonomik ve sosyal faktörlerin insan ve çevre yararına bir araya getirilmesi olarak tanımlanabilmektedir. Sürdürülebilirlik kapsamında otelimizin temel sorumlulukları;  1.Geri dönüşüm ve yeniden kullanım fırsatlarını yaratmak ve değerlendirmek, 2.Enerji verimliliğini sürekli iyileştirmek ve karbon salınımından dolayı oluşan olumsuz etkiyi en düşük seviyeye indirgemek , 3. Neden olunan her türlü çevresel etkiyi azaltmak, 4.Sürdürülebilirliğin temellerini oluşturan sosyal ve ekonomik faktörler en az çevre kadar önem arz etmektedir.      </vt:lpstr>
      <vt:lpstr>PowerPoint Sunusu</vt:lpstr>
      <vt:lpstr>GENEL MÜDÜR MESAJI</vt:lpstr>
      <vt:lpstr>GENEL MÜDÜR MESAJI</vt:lpstr>
      <vt:lpstr>02 BÖLÜM</vt:lpstr>
      <vt:lpstr>TOPLUMA UYUM POLİTİKAMIZ</vt:lpstr>
      <vt:lpstr>PowerPoint Sunusu</vt:lpstr>
      <vt:lpstr>ÇEVRE VE SOSYAL POLİTİKAMIZ  Yaşadığımız çevre ve içinde bulunduğumuz topluma karşı koruyucu ve destekleyici olmak, bize ve bizden sonra gelecek kuşaklara yaşanılabilir bir gelecek bırakmak ‘Sosyal ve Çevresel Politikamızın’ temelidir. Bu amaç doğrultusunda elimizden gelen tüm gayreti göstererek; Çevre ile ilgili kesin amaç ve hedefler belirleyip, grubun çevre ile ilgili girişimlerinin temel unsuru olarak inceleme sürecini entegre ederiz. Daha az sayıda kaynak kullanmak ve asgari düzeyde enerji tüketmek suretiyle otel, yemek hizmeti, tesis ve diğer ilgili hizmetlerimizi, daha etkin ve kârlı bir faaliyet gösterecek şekilde tesis eder, yönetir ve muhafaza ederiz.  Faaliyetlerimizi kontrol altında tutarak; su tüketimi, kimyasal tüketim ve atık üretimimizi azaltırız. Kullandığımız kimyasalları seçiminde doğayı korumayı öncelikli ilke olarak kabul ederiz. Sürekli olarak çevresel faaliyet geliştirerek faaliyetlerimizin çevre üzerindeki etkilerini aza indirgeriz. Çalışanlarımız, müşterilerimiz, tedarikçilerimiz ve genel olarak toplum arasında çevre konusunda bilinç oluşturmak için etkinlikler düzenleriz. Aynı zamanda ihtiyaç sahibi insanlarla ilgili proje etkinlikleri düzenler ve bu etkinliklere katılım sağlarız. Yaptığımız faaliyetler bölgemizdeki yaşayan insanların hem mesleki gelişimlerini hem de ihtiyaç sahibi insanları imkânlardan yararlandırır.   </vt:lpstr>
      <vt:lpstr>İŞ SAĞLIĞI VE GÜVENLİĞİ POLİTİKAMIZ </vt:lpstr>
      <vt:lpstr>İŞ SAĞLIĞI VE GÜVENLİĞİ POLİTİKAMIZ</vt:lpstr>
      <vt:lpstr>SÜRDÜRÜLEBİLİRLİK POLİTİKAMIZ </vt:lpstr>
      <vt:lpstr>PowerPoint Sunusu</vt:lpstr>
      <vt:lpstr>ÇOCUK KORUMA POLİTİKAMIZ </vt:lpstr>
      <vt:lpstr>KADIN HAKLARI VE CİNSİYET EŞİTLİĞİ POLİTİKASI </vt:lpstr>
      <vt:lpstr>DEZAVANTAJLI SAĞLIĞI VE GÜVENLİĞİ POLİTİKAMIZ</vt:lpstr>
      <vt:lpstr>03 BÖLÜM ATIK YÖNETİMİ</vt:lpstr>
      <vt:lpstr>PowerPoint Sunusu</vt:lpstr>
      <vt:lpstr>TEHLİKELİ ATIKLAR </vt:lpstr>
      <vt:lpstr>ORGANİK ATIKLAR </vt:lpstr>
      <vt:lpstr>KİMYASAL TÜKETİMİ</vt:lpstr>
      <vt:lpstr>04 BÖLÜM ENERJİ YÖNETİMİ</vt:lpstr>
      <vt:lpstr>PowerPoint Sunusu</vt:lpstr>
      <vt:lpstr>ELEKTİRİK TÜKETİMİ</vt:lpstr>
      <vt:lpstr>DOĞALGAZ TÜKETİMİ</vt:lpstr>
      <vt:lpstr>SU TÜKETİMİ </vt:lpstr>
      <vt:lpstr>MOTORİN&amp; LPG TÜKETİMİ</vt:lpstr>
      <vt:lpstr>KARBON SALINIMI</vt:lpstr>
      <vt:lpstr>KARBON SALINIMI</vt:lpstr>
      <vt:lpstr>GERİ DÖNÜŞÜM PROJELERİMİZ </vt:lpstr>
      <vt:lpstr>  GERİ DÖNÜŞÜM PROJELERİMİZ </vt:lpstr>
      <vt:lpstr>PowerPoint Sunusu</vt:lpstr>
      <vt:lpstr>         Villa Sunflower Beach Hotel olarak ,bahçemizde hem doğal mirası korumak adına hemde kendi kültürümüzü tanıtmak amaçlı testi saksılar içerisinde peyzaj sunumlarımız bulunmaktadır. Alanya bölgesine özgü Muz ağaçları ve zeytin ağaçları bahçemizde mevcuttur .  Tesis olarak bizlerde gerekli bahçe ve peyzaj bakımını sağlayarak ,doğal hayatı koruma ve kültürel mirasa katkı sağlamak amaçlı misafirlerimizin  beğenisine sunmuş bulunmaktayız .</vt:lpstr>
      <vt:lpstr>05 BÖLÜM DOĞAL HAYATI KORUMA VE KÜLTÜREL MİRAS</vt:lpstr>
      <vt:lpstr>DOĞAL HAYATI KORUMA VE KÜLTÜREL MİRAS</vt:lpstr>
      <vt:lpstr>DOĞAL HAYATI KORUMA VE KÜLTÜREL MİRAS</vt:lpstr>
      <vt:lpstr>DOĞAL HAYATI KORUMA VE KÜLTÜREL MİRAS</vt:lpstr>
      <vt:lpstr>DOĞAL HAYATI KORUMA VE KÜLTÜREL MİRAS</vt:lpstr>
      <vt:lpstr>DOĞAL HAYATI KORUMA VE KÜLTÜREL MİRAS</vt:lpstr>
      <vt:lpstr>DOĞAL HAYATI KORUMA VE KÜLTÜREL MİRAS</vt:lpstr>
      <vt:lpstr>DOĞAL HAYATI KORUMA VE KÜLTÜREL MİRAS</vt:lpstr>
      <vt:lpstr>DOĞAL HAYATI KORUMA VE KÜLTÜREL MİRAS</vt:lpstr>
      <vt:lpstr>DOĞAL HAYATI KORUMA VE KÜLTÜREL MİRAS</vt:lpstr>
      <vt:lpstr>DOĞAL HAYATI KORUMA VE KÜLTÜREL MİRAS</vt:lpstr>
      <vt:lpstr>06 BÖLÜM  YÖRESEL LEZZETLER</vt:lpstr>
      <vt:lpstr>PowerPoint Sunusu</vt:lpstr>
      <vt:lpstr>PowerPoint Sunusu</vt:lpstr>
      <vt:lpstr>Alanya Gülüklü (Hülüklü) Çorba</vt:lpstr>
      <vt:lpstr>YÖRESEL ALANYA LEZZETİ  FISTIKLI LİMONATA</vt:lpstr>
      <vt:lpstr>YÖRESEL ALANYA LEZZETİ  FISTIKLI LİMONATA</vt:lpstr>
      <vt:lpstr>07 BÖLÜM  PERSONEL EĞİTİMLERİ VE SOSYAL FAALİYETLER</vt:lpstr>
      <vt:lpstr>PowerPoint Sunusu</vt:lpstr>
      <vt:lpstr>PERSONEL EĞİTİMLERİ VE SOSYAL FAALİYETLER</vt:lpstr>
      <vt:lpstr>Sosyal Faaliyetler </vt:lpstr>
      <vt:lpstr>PowerPoint Sunusu</vt:lpstr>
      <vt:lpstr>PERSONEL EĞİTİMLERİ VE SOSYAL FAALİYETLER</vt:lpstr>
      <vt:lpstr>     Villa Sunflower Beach Hotel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Villa Sunflower Otel </dc:title>
  <dc:creator>W10</dc:creator>
  <cp:lastModifiedBy>W10</cp:lastModifiedBy>
  <cp:revision>73</cp:revision>
  <dcterms:created xsi:type="dcterms:W3CDTF">2023-09-27T07:07:23Z</dcterms:created>
  <dcterms:modified xsi:type="dcterms:W3CDTF">2024-10-18T12:22:32Z</dcterms:modified>
</cp:coreProperties>
</file>